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Lexend" pitchFamily="2" charset="77"/>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6"/>
    <p:restoredTop sz="94694"/>
  </p:normalViewPr>
  <p:slideViewPr>
    <p:cSldViewPr snapToGrid="0">
      <p:cViewPr varScale="1">
        <p:scale>
          <a:sx n="134" d="100"/>
          <a:sy n="134" d="100"/>
        </p:scale>
        <p:origin x="192" y="6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aab95d8a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7aab95d8a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7aab95d8ae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7aab95d8a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b3bffaedc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b3bffaedc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aab95d8a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7aab95d8a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7aab95d8ae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7aab95d8a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aab95d8ae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aab95d8ae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aab95d8ae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7aab95d8ae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aab95d8ae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aab95d8ae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b3bffaed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7b3bffaed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aab95d8ae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aab95d8a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7aab95d8ae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7aab95d8a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aab95d8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7aab95d8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aab95d8ae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aab95d8ae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aab95d8ae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7aab95d8a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aab95d8a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7aab95d8a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7aab95d8a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7aab95d8a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aab95d8a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aab95d8a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aab95d8ae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aab95d8ae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aab95d8a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7aab95d8a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aab95d8a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7aab95d8a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7aab95d8ae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7aab95d8a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7b3bffaedc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7b3bffaed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aab95d8a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7aab95d8a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aab95d8ae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7aab95d8ae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7aab95d8a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7aab95d8a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7aab95d8ae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7aab95d8a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7b3bffaedc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7b3bffaed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aab95d8a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7aab95d8a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aab95d8ae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7aab95d8ae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aab95d8ae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aab95d8ae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aab95d8ae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7aab95d8a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aab95d8ae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7aab95d8ae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7b3bffaedc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7b3bffaedc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7aab95d8ae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7aab95d8ae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7aab95d8a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7aab95d8a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aab95d8a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7aab95d8a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7aab95d8ae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7aab95d8a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aab95d8ae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aab95d8a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aab95d8ae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aab95d8ae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7aab95d8ae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7aab95d8a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aab95d8a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aab95d8a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b3bffaedc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7b3bffaedc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aab95d8ae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7aab95d8a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7aab95d8ae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7aab95d8ae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7aab95d8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7aab95d8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7b3bffaedc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7b3bffaedc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7aab95d8a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7aab95d8a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61950" algn="ctr">
              <a:spcBef>
                <a:spcPts val="0"/>
              </a:spcBef>
              <a:spcAft>
                <a:spcPts val="0"/>
              </a:spcAft>
              <a:buSzPts val="21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61950">
              <a:spcBef>
                <a:spcPts val="0"/>
              </a:spcBef>
              <a:spcAft>
                <a:spcPts val="0"/>
              </a:spcAft>
              <a:buSzPts val="21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61950">
              <a:lnSpc>
                <a:spcPct val="115000"/>
              </a:lnSpc>
              <a:spcBef>
                <a:spcPts val="0"/>
              </a:spcBef>
              <a:spcAft>
                <a:spcPts val="0"/>
              </a:spcAft>
              <a:buClr>
                <a:schemeClr val="dk2"/>
              </a:buClr>
              <a:buSzPts val="2100"/>
              <a:buFont typeface="Lexend"/>
              <a:buChar char="●"/>
              <a:defRPr sz="2100">
                <a:solidFill>
                  <a:schemeClr val="dk2"/>
                </a:solidFill>
                <a:latin typeface="Lexend"/>
                <a:ea typeface="Lexend"/>
                <a:cs typeface="Lexend"/>
                <a:sym typeface="Lexend"/>
              </a:defRPr>
            </a:lvl1pPr>
            <a:lvl2pPr marL="914400" lvl="1"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2pPr>
            <a:lvl3pPr marL="1371600" lvl="2"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3pPr>
            <a:lvl4pPr marL="1828800" lvl="3"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4pPr>
            <a:lvl5pPr marL="2286000" lvl="4"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5pPr>
            <a:lvl6pPr marL="2743200" lvl="5"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6pPr>
            <a:lvl7pPr marL="3200400" lvl="6"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7pPr>
            <a:lvl8pPr marL="3657600" lvl="7"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8pPr>
            <a:lvl9pPr marL="4114800" lvl="8" indent="-336550">
              <a:lnSpc>
                <a:spcPct val="115000"/>
              </a:lnSpc>
              <a:spcBef>
                <a:spcPts val="0"/>
              </a:spcBef>
              <a:spcAft>
                <a:spcPts val="0"/>
              </a:spcAft>
              <a:buClr>
                <a:schemeClr val="dk2"/>
              </a:buClr>
              <a:buSzPts val="1700"/>
              <a:buFont typeface="Lexend"/>
              <a:buChar char="■"/>
              <a:defRPr sz="1700">
                <a:solidFill>
                  <a:schemeClr val="dk2"/>
                </a:solidFill>
                <a:latin typeface="Lexend"/>
                <a:ea typeface="Lexend"/>
                <a:cs typeface="Lexend"/>
                <a:sym typeface="Lexen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89575"/>
            <a:ext cx="8520600" cy="2922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So you pitched for accessibility - and now you’re leading on it</a:t>
            </a:r>
            <a:endParaRPr/>
          </a:p>
        </p:txBody>
      </p:sp>
      <p:sp>
        <p:nvSpPr>
          <p:cNvPr id="56" name="Google Shape;56;p13"/>
          <p:cNvSpPr txBox="1"/>
          <p:nvPr/>
        </p:nvSpPr>
        <p:spPr>
          <a:xfrm>
            <a:off x="311700" y="3725350"/>
            <a:ext cx="5092200" cy="9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exend"/>
                <a:ea typeface="Lexend"/>
                <a:cs typeface="Lexend"/>
                <a:sym typeface="Lexend"/>
              </a:rPr>
              <a:t>Beverley Newing (they/them)</a:t>
            </a:r>
            <a:endParaRPr sz="1800">
              <a:latin typeface="Lexend"/>
              <a:ea typeface="Lexend"/>
              <a:cs typeface="Lexend"/>
              <a:sym typeface="Lexend"/>
            </a:endParaRPr>
          </a:p>
          <a:p>
            <a:pPr marL="0" lvl="0" indent="0" algn="l" rtl="0">
              <a:spcBef>
                <a:spcPts val="0"/>
              </a:spcBef>
              <a:spcAft>
                <a:spcPts val="0"/>
              </a:spcAft>
              <a:buNone/>
            </a:pPr>
            <a:r>
              <a:rPr lang="en-GB" sz="1800">
                <a:latin typeface="Lexend"/>
                <a:ea typeface="Lexend"/>
                <a:cs typeface="Lexend"/>
                <a:sym typeface="Lexend"/>
              </a:rPr>
              <a:t>Accessibility lead at the Ministry of Justice</a:t>
            </a:r>
            <a:endParaRPr sz="1800">
              <a:latin typeface="Lexend"/>
              <a:ea typeface="Lexend"/>
              <a:cs typeface="Lexend"/>
              <a:sym typeface="Lexend"/>
            </a:endParaRPr>
          </a:p>
          <a:p>
            <a:pPr marL="0" lvl="0" indent="0" algn="l" rtl="0">
              <a:spcBef>
                <a:spcPts val="0"/>
              </a:spcBef>
              <a:spcAft>
                <a:spcPts val="0"/>
              </a:spcAft>
              <a:buNone/>
            </a:pPr>
            <a:r>
              <a:rPr lang="en-GB" sz="1800">
                <a:latin typeface="Lexend"/>
                <a:ea typeface="Lexend"/>
                <a:cs typeface="Lexend"/>
                <a:sym typeface="Lexend"/>
              </a:rPr>
              <a:t>@webdevbev</a:t>
            </a:r>
            <a:endParaRPr sz="1800">
              <a:latin typeface="Lexend"/>
              <a:ea typeface="Lexend"/>
              <a:cs typeface="Lexend"/>
              <a:sym typeface="Lexend"/>
            </a:endParaRPr>
          </a:p>
        </p:txBody>
      </p:sp>
      <p:pic>
        <p:nvPicPr>
          <p:cNvPr id="55" name="Google Shape;55;p13" descr="Awkward seal meme - close-up photo of a seal's face, which is staring at the camera. The seal is leaning backwards, and its face is squished back into its neck, helping it lean back further from the camera. It looks very awkward. This is a depiction of how Beverley felt when becoming a lead"/>
          <p:cNvPicPr preferRelativeResize="0"/>
          <p:nvPr/>
        </p:nvPicPr>
        <p:blipFill>
          <a:blip r:embed="rId3">
            <a:alphaModFix/>
          </a:blip>
          <a:stretch>
            <a:fillRect/>
          </a:stretch>
        </p:blipFill>
        <p:spPr>
          <a:xfrm>
            <a:off x="5999150" y="3408550"/>
            <a:ext cx="3011700" cy="15777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311700" y="9545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GB"/>
              <a:t>Figuring out the bigger picture</a:t>
            </a:r>
            <a:endParaRPr/>
          </a:p>
        </p:txBody>
      </p:sp>
      <p:pic>
        <p:nvPicPr>
          <p:cNvPr id="107" name="Google Shape;107;p22" descr="Group of around 20-30 seals - potentially more, but the photo gets blurry towards the back. Some seals are sat together, some are sat far apart, and they're all looking in different directions. This is a representation of what the landscape can feel like, being in an organisation, when you're starting to lead on something."/>
          <p:cNvPicPr preferRelativeResize="0"/>
          <p:nvPr/>
        </p:nvPicPr>
        <p:blipFill>
          <a:blip r:embed="rId3">
            <a:alphaModFix/>
          </a:blip>
          <a:stretch>
            <a:fillRect/>
          </a:stretch>
        </p:blipFill>
        <p:spPr>
          <a:xfrm>
            <a:off x="2943900" y="2306800"/>
            <a:ext cx="3256200" cy="24375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You may no longer be attached to one project</a:t>
            </a:r>
            <a:endParaRPr sz="4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At the start, you might still get pulled into technical tasks</a:t>
            </a:r>
            <a:endParaRPr sz="4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1074450" y="460750"/>
            <a:ext cx="69951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GB" sz="4400"/>
              <a:t>Your job may now include things like:</a:t>
            </a:r>
            <a:endParaRPr sz="4400"/>
          </a:p>
        </p:txBody>
      </p:sp>
      <p:sp>
        <p:nvSpPr>
          <p:cNvPr id="123" name="Google Shape;123;p25"/>
          <p:cNvSpPr/>
          <p:nvPr/>
        </p:nvSpPr>
        <p:spPr>
          <a:xfrm>
            <a:off x="268575" y="1814875"/>
            <a:ext cx="1993800" cy="17475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Lexend"/>
                <a:ea typeface="Lexend"/>
                <a:cs typeface="Lexend"/>
                <a:sym typeface="Lexend"/>
              </a:rPr>
              <a:t>Contract management</a:t>
            </a:r>
            <a:endParaRPr dirty="0">
              <a:latin typeface="Lexend"/>
              <a:ea typeface="Lexend"/>
              <a:cs typeface="Lexend"/>
              <a:sym typeface="Lexend"/>
            </a:endParaRPr>
          </a:p>
        </p:txBody>
      </p:sp>
      <p:sp>
        <p:nvSpPr>
          <p:cNvPr id="125" name="Google Shape;125;p25"/>
          <p:cNvSpPr/>
          <p:nvPr/>
        </p:nvSpPr>
        <p:spPr>
          <a:xfrm>
            <a:off x="2621525" y="1853975"/>
            <a:ext cx="1905900" cy="17475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exend"/>
                <a:ea typeface="Lexend"/>
                <a:cs typeface="Lexend"/>
                <a:sym typeface="Lexend"/>
              </a:rPr>
              <a:t>Org-wide accessibility strategy</a:t>
            </a:r>
            <a:endParaRPr>
              <a:latin typeface="Lexend"/>
              <a:ea typeface="Lexend"/>
              <a:cs typeface="Lexend"/>
              <a:sym typeface="Lexend"/>
            </a:endParaRPr>
          </a:p>
        </p:txBody>
      </p:sp>
      <p:sp>
        <p:nvSpPr>
          <p:cNvPr id="124" name="Google Shape;124;p25"/>
          <p:cNvSpPr/>
          <p:nvPr/>
        </p:nvSpPr>
        <p:spPr>
          <a:xfrm>
            <a:off x="5018175" y="1814875"/>
            <a:ext cx="1905900" cy="17865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exend"/>
                <a:ea typeface="Lexend"/>
                <a:cs typeface="Lexend"/>
                <a:sym typeface="Lexend"/>
              </a:rPr>
              <a:t>Line management</a:t>
            </a:r>
            <a:endParaRPr>
              <a:latin typeface="Lexend"/>
              <a:ea typeface="Lexend"/>
              <a:cs typeface="Lexend"/>
              <a:sym typeface="Lexend"/>
            </a:endParaRPr>
          </a:p>
        </p:txBody>
      </p:sp>
      <p:sp>
        <p:nvSpPr>
          <p:cNvPr id="126" name="Google Shape;126;p25"/>
          <p:cNvSpPr/>
          <p:nvPr/>
        </p:nvSpPr>
        <p:spPr>
          <a:xfrm>
            <a:off x="7227975" y="1853975"/>
            <a:ext cx="1905900" cy="17475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exend"/>
                <a:ea typeface="Lexend"/>
                <a:cs typeface="Lexend"/>
                <a:sym typeface="Lexend"/>
              </a:rPr>
              <a:t>Comms and engagement</a:t>
            </a:r>
            <a:endParaRPr>
              <a:latin typeface="Lexend"/>
              <a:ea typeface="Lexend"/>
              <a:cs typeface="Lexend"/>
              <a:sym typeface="Lexend"/>
            </a:endParaRPr>
          </a:p>
        </p:txBody>
      </p:sp>
      <p:pic>
        <p:nvPicPr>
          <p:cNvPr id="127" name="Google Shape;127;p25">
            <a:extLst>
              <a:ext uri="{C183D7F6-B498-43B3-948B-1728B52AA6E4}">
                <adec:decorative xmlns:adec="http://schemas.microsoft.com/office/drawing/2017/decorative" val="1"/>
              </a:ext>
            </a:extLst>
          </p:cNvPr>
          <p:cNvPicPr preferRelativeResize="0"/>
          <p:nvPr/>
        </p:nvPicPr>
        <p:blipFill rotWithShape="1">
          <a:blip r:embed="rId3">
            <a:alphaModFix/>
          </a:blip>
          <a:srcRect t="45265" r="36964"/>
          <a:stretch/>
        </p:blipFill>
        <p:spPr>
          <a:xfrm>
            <a:off x="649000" y="3562525"/>
            <a:ext cx="1205747" cy="1573201"/>
          </a:xfrm>
          <a:prstGeom prst="rect">
            <a:avLst/>
          </a:prstGeom>
          <a:noFill/>
          <a:ln>
            <a:noFill/>
          </a:ln>
        </p:spPr>
      </p:pic>
      <p:pic>
        <p:nvPicPr>
          <p:cNvPr id="128" name="Google Shape;128;p25">
            <a:extLst>
              <a:ext uri="{C183D7F6-B498-43B3-948B-1728B52AA6E4}">
                <adec:decorative xmlns:adec="http://schemas.microsoft.com/office/drawing/2017/decorative" val="1"/>
              </a:ext>
            </a:extLst>
          </p:cNvPr>
          <p:cNvPicPr preferRelativeResize="0"/>
          <p:nvPr/>
        </p:nvPicPr>
        <p:blipFill rotWithShape="1">
          <a:blip r:embed="rId3">
            <a:alphaModFix/>
          </a:blip>
          <a:srcRect t="45265" r="36964"/>
          <a:stretch/>
        </p:blipFill>
        <p:spPr>
          <a:xfrm>
            <a:off x="2899900" y="3562525"/>
            <a:ext cx="1205747" cy="1573201"/>
          </a:xfrm>
          <a:prstGeom prst="rect">
            <a:avLst/>
          </a:prstGeom>
          <a:noFill/>
          <a:ln>
            <a:noFill/>
          </a:ln>
        </p:spPr>
      </p:pic>
      <p:pic>
        <p:nvPicPr>
          <p:cNvPr id="129" name="Google Shape;129;p25">
            <a:extLst>
              <a:ext uri="{C183D7F6-B498-43B3-948B-1728B52AA6E4}">
                <adec:decorative xmlns:adec="http://schemas.microsoft.com/office/drawing/2017/decorative" val="1"/>
              </a:ext>
            </a:extLst>
          </p:cNvPr>
          <p:cNvPicPr preferRelativeResize="0"/>
          <p:nvPr/>
        </p:nvPicPr>
        <p:blipFill rotWithShape="1">
          <a:blip r:embed="rId3">
            <a:alphaModFix/>
          </a:blip>
          <a:srcRect t="45265" r="36964"/>
          <a:stretch/>
        </p:blipFill>
        <p:spPr>
          <a:xfrm>
            <a:off x="5296550" y="3562525"/>
            <a:ext cx="1205747" cy="1573201"/>
          </a:xfrm>
          <a:prstGeom prst="rect">
            <a:avLst/>
          </a:prstGeom>
          <a:noFill/>
          <a:ln>
            <a:noFill/>
          </a:ln>
        </p:spPr>
      </p:pic>
      <p:pic>
        <p:nvPicPr>
          <p:cNvPr id="130" name="Google Shape;130;p25">
            <a:extLst>
              <a:ext uri="{C183D7F6-B498-43B3-948B-1728B52AA6E4}">
                <adec:decorative xmlns:adec="http://schemas.microsoft.com/office/drawing/2017/decorative" val="1"/>
              </a:ext>
            </a:extLst>
          </p:cNvPr>
          <p:cNvPicPr preferRelativeResize="0"/>
          <p:nvPr/>
        </p:nvPicPr>
        <p:blipFill rotWithShape="1">
          <a:blip r:embed="rId3">
            <a:alphaModFix/>
          </a:blip>
          <a:srcRect t="45265" r="36964"/>
          <a:stretch/>
        </p:blipFill>
        <p:spPr>
          <a:xfrm>
            <a:off x="7506350" y="3562525"/>
            <a:ext cx="1205747" cy="1573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Start off by proving why you’re needed</a:t>
            </a:r>
            <a:endParaRPr sz="4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Break it down into chunks</a:t>
            </a:r>
            <a:endParaRPr sz="4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910325" y="1478400"/>
            <a:ext cx="6995100" cy="21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400"/>
              <a:t>Figure out who you need to engage with - and how</a:t>
            </a:r>
            <a:endParaRPr sz="4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900475" y="2150850"/>
            <a:ext cx="5586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Don’t become the PR pony</a:t>
            </a:r>
            <a:endParaRPr sz="4400"/>
          </a:p>
        </p:txBody>
      </p:sp>
      <p:pic>
        <p:nvPicPr>
          <p:cNvPr id="151" name="Google Shape;151;p29" descr="Computer generated art of a pony stood on a woodland road, with a seal's face on its neck instead of a pony's head. This strange image is the best visual representative Bev could find of fitting the seal metaphor onto the concept of being a PR pony - it's a bit laboured"/>
          <p:cNvPicPr preferRelativeResize="0"/>
          <p:nvPr/>
        </p:nvPicPr>
        <p:blipFill>
          <a:blip r:embed="rId3">
            <a:alphaModFix/>
          </a:blip>
          <a:stretch>
            <a:fillRect/>
          </a:stretch>
        </p:blipFill>
        <p:spPr>
          <a:xfrm>
            <a:off x="6486475" y="1098950"/>
            <a:ext cx="2352600" cy="29457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Accessibility is a team sport</a:t>
            </a:r>
            <a:endParaRPr sz="4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1074450" y="2150850"/>
            <a:ext cx="6995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GB" sz="4400"/>
              <a:t>Create a culture of shared responsibility - or risk burnout</a:t>
            </a:r>
            <a:endParaRPr sz="4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177175" y="1731150"/>
            <a:ext cx="7848300" cy="168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3400"/>
              <a:t>Head of Dev at Three Rings CIC</a:t>
            </a:r>
            <a:endParaRPr sz="3400"/>
          </a:p>
          <a:p>
            <a:pPr marL="0" lvl="0" indent="0" algn="l" rtl="0">
              <a:spcBef>
                <a:spcPts val="0"/>
              </a:spcBef>
              <a:spcAft>
                <a:spcPts val="0"/>
              </a:spcAft>
              <a:buSzPts val="990"/>
              <a:buNone/>
            </a:pPr>
            <a:r>
              <a:rPr lang="en-GB" sz="3400"/>
              <a:t>Creator of ‘Record a goose sighting’</a:t>
            </a:r>
            <a:endParaRPr sz="3400"/>
          </a:p>
          <a:p>
            <a:pPr marL="0" lvl="0" indent="0" algn="l" rtl="0">
              <a:spcBef>
                <a:spcPts val="0"/>
              </a:spcBef>
              <a:spcAft>
                <a:spcPts val="0"/>
              </a:spcAft>
              <a:buSzPts val="990"/>
              <a:buNone/>
            </a:pPr>
            <a:r>
              <a:rPr lang="en-GB" sz="3400"/>
              <a:t>Motorbiker, seamsperson, forager</a:t>
            </a:r>
            <a:endParaRPr sz="3400"/>
          </a:p>
        </p:txBody>
      </p:sp>
      <p:pic>
        <p:nvPicPr>
          <p:cNvPr id="62" name="Google Shape;62;p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0125" y="1767665"/>
            <a:ext cx="579647" cy="573850"/>
          </a:xfrm>
          <a:prstGeom prst="rect">
            <a:avLst/>
          </a:prstGeom>
          <a:noFill/>
          <a:ln>
            <a:noFill/>
          </a:ln>
        </p:spPr>
      </p:pic>
      <p:pic>
        <p:nvPicPr>
          <p:cNvPr id="63" name="Google Shape;63;p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42288" y="2355075"/>
            <a:ext cx="527475" cy="527475"/>
          </a:xfrm>
          <a:prstGeom prst="rect">
            <a:avLst/>
          </a:prstGeom>
          <a:noFill/>
          <a:ln>
            <a:noFill/>
          </a:ln>
        </p:spPr>
      </p:pic>
      <p:pic>
        <p:nvPicPr>
          <p:cNvPr id="64" name="Google Shape;64;p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2913" y="2896099"/>
            <a:ext cx="666250" cy="368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311700" y="7429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Finding your feet</a:t>
            </a:r>
            <a:endParaRPr/>
          </a:p>
        </p:txBody>
      </p:sp>
      <p:pic>
        <p:nvPicPr>
          <p:cNvPr id="167" name="Google Shape;167;p32" descr="Seal sat upright, facing the camera, but its eyes are scrunched closed and it looks a bit unhappy with the world. It has its arms wrapped around its body, pulling its wrinkly skin in, so almost looks like it's wearing a blanket. This is a visual metaphor for the early days of being a lead where Bev spent a lot of time under blankets with cups of tea feeling a bit sorry for themseflf"/>
          <p:cNvPicPr preferRelativeResize="0"/>
          <p:nvPr/>
        </p:nvPicPr>
        <p:blipFill>
          <a:blip r:embed="rId3">
            <a:alphaModFix/>
          </a:blip>
          <a:stretch>
            <a:fillRect/>
          </a:stretch>
        </p:blipFill>
        <p:spPr>
          <a:xfrm>
            <a:off x="2672400" y="1761500"/>
            <a:ext cx="3799200" cy="28524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71"/>
        <p:cNvGrpSpPr/>
        <p:nvPr/>
      </p:nvGrpSpPr>
      <p:grpSpPr>
        <a:xfrm>
          <a:off x="0" y="0"/>
          <a:ext cx="0" cy="0"/>
          <a:chOff x="0" y="0"/>
          <a:chExt cx="0" cy="0"/>
        </a:xfrm>
      </p:grpSpPr>
      <p:sp>
        <p:nvSpPr>
          <p:cNvPr id="173" name="Google Shape;173;p33"/>
          <p:cNvSpPr txBox="1">
            <a:spLocks noGrp="1"/>
          </p:cNvSpPr>
          <p:nvPr>
            <p:ph type="title"/>
          </p:nvPr>
        </p:nvSpPr>
        <p:spPr>
          <a:xfrm>
            <a:off x="818475" y="2150850"/>
            <a:ext cx="37401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Comfort vs stretch vs panic zone</a:t>
            </a:r>
            <a:endParaRPr/>
          </a:p>
        </p:txBody>
      </p:sp>
      <p:pic>
        <p:nvPicPr>
          <p:cNvPr id="172" name="Google Shape;172;p33" descr="Three circles nested inside of each other. The inner circle is labelled 'comfort', in a soft lemon colour. The middle circle is labelled 'stretch' with a warmer orange colour. The outside circle is labeled 'panic' in all capital letters, and is a bright fiery red"/>
          <p:cNvPicPr preferRelativeResize="0"/>
          <p:nvPr/>
        </p:nvPicPr>
        <p:blipFill rotWithShape="1">
          <a:blip r:embed="rId3">
            <a:alphaModFix/>
          </a:blip>
          <a:srcRect l="21095" r="20822"/>
          <a:stretch/>
        </p:blipFill>
        <p:spPr>
          <a:xfrm>
            <a:off x="5200475" y="754950"/>
            <a:ext cx="3740100" cy="3633600"/>
          </a:xfrm>
          <a:prstGeom prst="roundRect">
            <a:avLst>
              <a:gd name="adj" fmla="val 16667"/>
            </a:avLst>
          </a:prstGeom>
          <a:noFill/>
          <a:ln w="38100" cap="flat" cmpd="sng">
            <a:solidFill>
              <a:schemeClr val="dk2"/>
            </a:solidFill>
            <a:prstDash val="solid"/>
            <a:round/>
            <a:headEnd type="none" w="sm" len="sm"/>
            <a:tailEnd type="none" w="sm" len="sm"/>
          </a:ln>
        </p:spPr>
      </p:pic>
      <p:sp>
        <p:nvSpPr>
          <p:cNvPr id="174" name="Google Shape;174;p33"/>
          <p:cNvSpPr txBox="1"/>
          <p:nvPr/>
        </p:nvSpPr>
        <p:spPr>
          <a:xfrm>
            <a:off x="6541475" y="4459850"/>
            <a:ext cx="11739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exend"/>
                <a:ea typeface="Lexend"/>
                <a:cs typeface="Lexend"/>
                <a:sym typeface="Lexend"/>
              </a:rPr>
              <a:t>@tara_ojo</a:t>
            </a:r>
            <a:endParaRPr>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818475" y="2150850"/>
            <a:ext cx="6147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Some of that might not be in your current skill set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900100" y="2150850"/>
            <a:ext cx="52065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You are now your own boss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311700" y="2150850"/>
            <a:ext cx="4188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The DDaT framework might help</a:t>
            </a:r>
            <a:endParaRPr/>
          </a:p>
        </p:txBody>
      </p:sp>
      <p:pic>
        <p:nvPicPr>
          <p:cNvPr id="190" name="Google Shape;190;p36" descr="Screenshot of the accessibility specialist job family, hosted on GOV.UK"/>
          <p:cNvPicPr preferRelativeResize="0"/>
          <p:nvPr/>
        </p:nvPicPr>
        <p:blipFill>
          <a:blip r:embed="rId3">
            <a:alphaModFix/>
          </a:blip>
          <a:stretch>
            <a:fillRect/>
          </a:stretch>
        </p:blipFill>
        <p:spPr>
          <a:xfrm>
            <a:off x="4820652" y="0"/>
            <a:ext cx="4323348" cy="5143501"/>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11700" y="2150850"/>
            <a:ext cx="3909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Create a learning plan</a:t>
            </a:r>
            <a:endParaRPr/>
          </a:p>
        </p:txBody>
      </p:sp>
      <p:pic>
        <p:nvPicPr>
          <p:cNvPr id="196" name="Google Shape;196;p37" descr="Trello logo"/>
          <p:cNvPicPr preferRelativeResize="0"/>
          <p:nvPr/>
        </p:nvPicPr>
        <p:blipFill>
          <a:blip r:embed="rId3">
            <a:alphaModFix/>
          </a:blip>
          <a:stretch>
            <a:fillRect/>
          </a:stretch>
        </p:blipFill>
        <p:spPr>
          <a:xfrm>
            <a:off x="4910200" y="1490663"/>
            <a:ext cx="3849600" cy="21621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809350" y="2150850"/>
            <a:ext cx="6021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Find your mentors (plural)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880600" y="2150850"/>
            <a:ext cx="53427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Find the hacks that help you work</a:t>
            </a:r>
            <a:endParaRPr/>
          </a:p>
        </p:txBody>
      </p:sp>
      <p:grpSp>
        <p:nvGrpSpPr>
          <p:cNvPr id="2" name="Group 1" descr="Photo of a seal looking at camera, with clipart glasses overlayed onto the photo over it's face, and a little clipart briefcase next to it. This is to represent Bev dressing up, to get into business mode">
            <a:extLst>
              <a:ext uri="{FF2B5EF4-FFF2-40B4-BE49-F238E27FC236}">
                <a16:creationId xmlns:a16="http://schemas.microsoft.com/office/drawing/2014/main" id="{DC532B36-7660-D429-6207-ABBBE6168258}"/>
              </a:ext>
            </a:extLst>
          </p:cNvPr>
          <p:cNvGrpSpPr/>
          <p:nvPr/>
        </p:nvGrpSpPr>
        <p:grpSpPr>
          <a:xfrm>
            <a:off x="5867825" y="1510065"/>
            <a:ext cx="2860466" cy="2171852"/>
            <a:chOff x="5867825" y="1510065"/>
            <a:chExt cx="2860466" cy="2171852"/>
          </a:xfrm>
        </p:grpSpPr>
        <p:pic>
          <p:nvPicPr>
            <p:cNvPr id="207" name="Google Shape;207;p39"/>
            <p:cNvPicPr preferRelativeResize="0"/>
            <p:nvPr/>
          </p:nvPicPr>
          <p:blipFill>
            <a:blip r:embed="rId3">
              <a:alphaModFix/>
            </a:blip>
            <a:stretch>
              <a:fillRect/>
            </a:stretch>
          </p:blipFill>
          <p:spPr>
            <a:xfrm>
              <a:off x="6118891" y="1510065"/>
              <a:ext cx="2609400" cy="1943400"/>
            </a:xfrm>
            <a:prstGeom prst="roundRect">
              <a:avLst>
                <a:gd name="adj" fmla="val 16667"/>
              </a:avLst>
            </a:prstGeom>
            <a:noFill/>
            <a:ln w="38100" cap="flat" cmpd="sng">
              <a:solidFill>
                <a:schemeClr val="dk2"/>
              </a:solidFill>
              <a:prstDash val="solid"/>
              <a:round/>
              <a:headEnd type="none" w="sm" len="sm"/>
              <a:tailEnd type="none" w="sm" len="sm"/>
            </a:ln>
          </p:spPr>
        </p:pic>
        <p:pic>
          <p:nvPicPr>
            <p:cNvPr id="208" name="Google Shape;208;p39"/>
            <p:cNvPicPr preferRelativeResize="0"/>
            <p:nvPr/>
          </p:nvPicPr>
          <p:blipFill>
            <a:blip r:embed="rId4">
              <a:alphaModFix/>
            </a:blip>
            <a:stretch>
              <a:fillRect/>
            </a:stretch>
          </p:blipFill>
          <p:spPr>
            <a:xfrm rot="-1166667">
              <a:off x="6662636" y="1737641"/>
              <a:ext cx="1774490" cy="660116"/>
            </a:xfrm>
            <a:prstGeom prst="rect">
              <a:avLst/>
            </a:prstGeom>
            <a:noFill/>
            <a:ln>
              <a:noFill/>
            </a:ln>
          </p:spPr>
        </p:pic>
        <p:pic>
          <p:nvPicPr>
            <p:cNvPr id="209" name="Google Shape;209;p39"/>
            <p:cNvPicPr preferRelativeResize="0"/>
            <p:nvPr/>
          </p:nvPicPr>
          <p:blipFill>
            <a:blip r:embed="rId5">
              <a:alphaModFix/>
            </a:blip>
            <a:stretch>
              <a:fillRect/>
            </a:stretch>
          </p:blipFill>
          <p:spPr>
            <a:xfrm>
              <a:off x="5867825" y="2575457"/>
              <a:ext cx="1114143" cy="110646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13"/>
        <p:cNvGrpSpPr/>
        <p:nvPr/>
      </p:nvGrpSpPr>
      <p:grpSpPr>
        <a:xfrm>
          <a:off x="0" y="0"/>
          <a:ext cx="0" cy="0"/>
          <a:chOff x="0" y="0"/>
          <a:chExt cx="0" cy="0"/>
        </a:xfrm>
      </p:grpSpPr>
      <p:sp>
        <p:nvSpPr>
          <p:cNvPr id="214" name="Google Shape;214;p40"/>
          <p:cNvSpPr txBox="1">
            <a:spLocks noGrp="1"/>
          </p:cNvSpPr>
          <p:nvPr>
            <p:ph type="title"/>
          </p:nvPr>
        </p:nvSpPr>
        <p:spPr>
          <a:xfrm>
            <a:off x="843750" y="2150850"/>
            <a:ext cx="4806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Be open to new techniques</a:t>
            </a:r>
            <a:endParaRPr/>
          </a:p>
        </p:txBody>
      </p:sp>
      <p:pic>
        <p:nvPicPr>
          <p:cNvPr id="215" name="Google Shape;215;p40" descr="Blurry image of a seal stood on a stand, talking into a microphone, with a human assistant next to him/her/them"/>
          <p:cNvPicPr preferRelativeResize="0"/>
          <p:nvPr/>
        </p:nvPicPr>
        <p:blipFill rotWithShape="1">
          <a:blip r:embed="rId3">
            <a:alphaModFix/>
          </a:blip>
          <a:srcRect l="20792" r="31022"/>
          <a:stretch/>
        </p:blipFill>
        <p:spPr>
          <a:xfrm>
            <a:off x="6038700" y="1011000"/>
            <a:ext cx="2669400" cy="31215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19"/>
        <p:cNvGrpSpPr/>
        <p:nvPr/>
      </p:nvGrpSpPr>
      <p:grpSpPr>
        <a:xfrm>
          <a:off x="0" y="0"/>
          <a:ext cx="0" cy="0"/>
          <a:chOff x="0" y="0"/>
          <a:chExt cx="0" cy="0"/>
        </a:xfrm>
      </p:grpSpPr>
      <p:sp>
        <p:nvSpPr>
          <p:cNvPr id="220" name="Google Shape;220;p41"/>
          <p:cNvSpPr txBox="1">
            <a:spLocks noGrp="1"/>
          </p:cNvSpPr>
          <p:nvPr>
            <p:ph type="title"/>
          </p:nvPr>
        </p:nvSpPr>
        <p:spPr>
          <a:xfrm>
            <a:off x="809350" y="2150850"/>
            <a:ext cx="5325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Imposter syndrome is Real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92350" y="1509000"/>
            <a:ext cx="7283700" cy="212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Accessibility lead means different things in different places</a:t>
            </a:r>
            <a:endParaRPr sz="4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24"/>
        <p:cNvGrpSpPr/>
        <p:nvPr/>
      </p:nvGrpSpPr>
      <p:grpSpPr>
        <a:xfrm>
          <a:off x="0" y="0"/>
          <a:ext cx="0" cy="0"/>
          <a:chOff x="0" y="0"/>
          <a:chExt cx="0" cy="0"/>
        </a:xfrm>
      </p:grpSpPr>
      <p:sp>
        <p:nvSpPr>
          <p:cNvPr id="225" name="Google Shape;225;p42"/>
          <p:cNvSpPr txBox="1">
            <a:spLocks noGrp="1"/>
          </p:cNvSpPr>
          <p:nvPr>
            <p:ph type="title"/>
          </p:nvPr>
        </p:nvSpPr>
        <p:spPr>
          <a:xfrm>
            <a:off x="957175" y="2150850"/>
            <a:ext cx="4188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Support and champion yourself</a:t>
            </a:r>
            <a:endParaRPr/>
          </a:p>
        </p:txBody>
      </p:sp>
      <p:pic>
        <p:nvPicPr>
          <p:cNvPr id="226" name="Google Shape;226;p42" descr="Seal laying on it's back, eating two bits of pizza - the bits of pizza are computer generates images that have been added on later on. Images of seals eating fish were easier to find, but Bev is a vegetarian"/>
          <p:cNvPicPr preferRelativeResize="0"/>
          <p:nvPr/>
        </p:nvPicPr>
        <p:blipFill>
          <a:blip r:embed="rId3">
            <a:alphaModFix/>
          </a:blip>
          <a:stretch>
            <a:fillRect/>
          </a:stretch>
        </p:blipFill>
        <p:spPr>
          <a:xfrm>
            <a:off x="5835600" y="1500138"/>
            <a:ext cx="2143200" cy="21432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30"/>
        <p:cNvGrpSpPr/>
        <p:nvPr/>
      </p:nvGrpSpPr>
      <p:grpSpPr>
        <a:xfrm>
          <a:off x="0" y="0"/>
          <a:ext cx="0" cy="0"/>
          <a:chOff x="0" y="0"/>
          <a:chExt cx="0" cy="0"/>
        </a:xfrm>
      </p:grpSpPr>
      <p:sp>
        <p:nvSpPr>
          <p:cNvPr id="232" name="Google Shape;232;p43"/>
          <p:cNvSpPr txBox="1">
            <a:spLocks noGrp="1"/>
          </p:cNvSpPr>
          <p:nvPr>
            <p:ph type="title"/>
          </p:nvPr>
        </p:nvSpPr>
        <p:spPr>
          <a:xfrm>
            <a:off x="957175" y="2150850"/>
            <a:ext cx="4188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“If you can’t love yourself, how are you gonna love anyone else?”</a:t>
            </a:r>
            <a:endParaRPr/>
          </a:p>
        </p:txBody>
      </p:sp>
      <p:pic>
        <p:nvPicPr>
          <p:cNvPr id="231" name="Google Shape;231;p43" descr="Rupaul, the legendary drag queen, who owns the catch-phrase referenced on the slide"/>
          <p:cNvPicPr preferRelativeResize="0"/>
          <p:nvPr/>
        </p:nvPicPr>
        <p:blipFill>
          <a:blip r:embed="rId3">
            <a:alphaModFix/>
          </a:blip>
          <a:stretch>
            <a:fillRect/>
          </a:stretch>
        </p:blipFill>
        <p:spPr>
          <a:xfrm>
            <a:off x="5810875" y="665100"/>
            <a:ext cx="2457000" cy="36921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311700" y="8731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Leading others</a:t>
            </a:r>
            <a:endParaRPr/>
          </a:p>
        </p:txBody>
      </p:sp>
      <p:pic>
        <p:nvPicPr>
          <p:cNvPr id="238" name="Google Shape;238;p44" descr="Two elephant seals - one is looking chill and is just sitting there, and the other has it's mouth open, and is slightly recoiling from the other, looking anxious, surprised and shocked - which is a metaphor for how introvert Bev felt after having to do a lot more engagement with people after having spent a long time just writing code"/>
          <p:cNvPicPr preferRelativeResize="0"/>
          <p:nvPr/>
        </p:nvPicPr>
        <p:blipFill>
          <a:blip r:embed="rId3">
            <a:alphaModFix/>
          </a:blip>
          <a:stretch>
            <a:fillRect/>
          </a:stretch>
        </p:blipFill>
        <p:spPr>
          <a:xfrm>
            <a:off x="2740475" y="1985800"/>
            <a:ext cx="3842100" cy="25800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42"/>
        <p:cNvGrpSpPr/>
        <p:nvPr/>
      </p:nvGrpSpPr>
      <p:grpSpPr>
        <a:xfrm>
          <a:off x="0" y="0"/>
          <a:ext cx="0" cy="0"/>
          <a:chOff x="0" y="0"/>
          <a:chExt cx="0" cy="0"/>
        </a:xfrm>
      </p:grpSpPr>
      <p:sp>
        <p:nvSpPr>
          <p:cNvPr id="243" name="Google Shape;243;p45"/>
          <p:cNvSpPr txBox="1">
            <a:spLocks noGrp="1"/>
          </p:cNvSpPr>
          <p:nvPr>
            <p:ph type="title"/>
          </p:nvPr>
        </p:nvSpPr>
        <p:spPr>
          <a:xfrm>
            <a:off x="809350" y="2150850"/>
            <a:ext cx="6633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Making sure your bad day doesn’t become someone else’s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809350" y="2150850"/>
            <a:ext cx="66336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Q: Who here has had a difficult accessibility interaction?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52"/>
        <p:cNvGrpSpPr/>
        <p:nvPr/>
      </p:nvGrpSpPr>
      <p:grpSpPr>
        <a:xfrm>
          <a:off x="0" y="0"/>
          <a:ext cx="0" cy="0"/>
          <a:chOff x="0" y="0"/>
          <a:chExt cx="0" cy="0"/>
        </a:xfrm>
      </p:grpSpPr>
      <p:sp>
        <p:nvSpPr>
          <p:cNvPr id="253" name="Google Shape;253;p47"/>
          <p:cNvSpPr txBox="1">
            <a:spLocks noGrp="1"/>
          </p:cNvSpPr>
          <p:nvPr>
            <p:ph type="title"/>
          </p:nvPr>
        </p:nvSpPr>
        <p:spPr>
          <a:xfrm>
            <a:off x="809350" y="2150850"/>
            <a:ext cx="6021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We sometimes have to call people’s babies ugly</a:t>
            </a:r>
            <a:endParaRPr/>
          </a:p>
        </p:txBody>
      </p:sp>
      <p:pic>
        <p:nvPicPr>
          <p:cNvPr id="254" name="Google Shape;254;p47" descr="A parent seal laid next to a fluffy baby seal, with a protective arm over it"/>
          <p:cNvPicPr preferRelativeResize="0"/>
          <p:nvPr/>
        </p:nvPicPr>
        <p:blipFill>
          <a:blip r:embed="rId3">
            <a:alphaModFix/>
          </a:blip>
          <a:stretch>
            <a:fillRect/>
          </a:stretch>
        </p:blipFill>
        <p:spPr>
          <a:xfrm>
            <a:off x="6012075" y="2571750"/>
            <a:ext cx="2721600" cy="18462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58"/>
        <p:cNvGrpSpPr/>
        <p:nvPr/>
      </p:nvGrpSpPr>
      <p:grpSpPr>
        <a:xfrm>
          <a:off x="0" y="0"/>
          <a:ext cx="0" cy="0"/>
          <a:chOff x="0" y="0"/>
          <a:chExt cx="0" cy="0"/>
        </a:xfrm>
      </p:grpSpPr>
      <p:sp>
        <p:nvSpPr>
          <p:cNvPr id="259" name="Google Shape;259;p48"/>
          <p:cNvSpPr txBox="1">
            <a:spLocks noGrp="1"/>
          </p:cNvSpPr>
          <p:nvPr>
            <p:ph type="title"/>
          </p:nvPr>
        </p:nvSpPr>
        <p:spPr>
          <a:xfrm>
            <a:off x="809350" y="2150850"/>
            <a:ext cx="46842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Helping people through the valley of despair</a:t>
            </a:r>
            <a:endParaRPr/>
          </a:p>
        </p:txBody>
      </p:sp>
      <p:pic>
        <p:nvPicPr>
          <p:cNvPr id="260" name="Google Shape;260;p48" descr="A photo of a big valley, with a seal in it, looking a bit lost"/>
          <p:cNvPicPr preferRelativeResize="0"/>
          <p:nvPr/>
        </p:nvPicPr>
        <p:blipFill>
          <a:blip r:embed="rId3">
            <a:alphaModFix/>
          </a:blip>
          <a:stretch>
            <a:fillRect/>
          </a:stretch>
        </p:blipFill>
        <p:spPr>
          <a:xfrm>
            <a:off x="5637700" y="1648650"/>
            <a:ext cx="3282000" cy="18462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64"/>
        <p:cNvGrpSpPr/>
        <p:nvPr/>
      </p:nvGrpSpPr>
      <p:grpSpPr>
        <a:xfrm>
          <a:off x="0" y="0"/>
          <a:ext cx="0" cy="0"/>
          <a:chOff x="0" y="0"/>
          <a:chExt cx="0" cy="0"/>
        </a:xfrm>
      </p:grpSpPr>
      <p:sp>
        <p:nvSpPr>
          <p:cNvPr id="265" name="Google Shape;265;p49"/>
          <p:cNvSpPr txBox="1">
            <a:spLocks noGrp="1"/>
          </p:cNvSpPr>
          <p:nvPr>
            <p:ph type="title"/>
          </p:nvPr>
        </p:nvSpPr>
        <p:spPr>
          <a:xfrm>
            <a:off x="809350" y="2150850"/>
            <a:ext cx="6021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Boundaries are your friend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809350" y="2150850"/>
            <a:ext cx="5064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Find your friends and (new) peers</a:t>
            </a:r>
            <a:endParaRPr/>
          </a:p>
        </p:txBody>
      </p:sp>
      <p:pic>
        <p:nvPicPr>
          <p:cNvPr id="271" name="Google Shape;271;p50" descr="Two seals looking up at the camera, with their arms around each other"/>
          <p:cNvPicPr preferRelativeResize="0"/>
          <p:nvPr/>
        </p:nvPicPr>
        <p:blipFill>
          <a:blip r:embed="rId3">
            <a:alphaModFix/>
          </a:blip>
          <a:stretch>
            <a:fillRect/>
          </a:stretch>
        </p:blipFill>
        <p:spPr>
          <a:xfrm>
            <a:off x="5442400" y="1648800"/>
            <a:ext cx="2757600" cy="18459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75"/>
        <p:cNvGrpSpPr/>
        <p:nvPr/>
      </p:nvGrpSpPr>
      <p:grpSpPr>
        <a:xfrm>
          <a:off x="0" y="0"/>
          <a:ext cx="0" cy="0"/>
          <a:chOff x="0" y="0"/>
          <a:chExt cx="0" cy="0"/>
        </a:xfrm>
      </p:grpSpPr>
      <p:sp>
        <p:nvSpPr>
          <p:cNvPr id="276" name="Google Shape;276;p51"/>
          <p:cNvSpPr txBox="1">
            <a:spLocks noGrp="1"/>
          </p:cNvSpPr>
          <p:nvPr>
            <p:ph type="title"/>
          </p:nvPr>
        </p:nvSpPr>
        <p:spPr>
          <a:xfrm>
            <a:off x="809350" y="2150850"/>
            <a:ext cx="6021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Why are you in the meeting?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30150" y="2101350"/>
            <a:ext cx="7283700" cy="94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Q: Where are you at?</a:t>
            </a:r>
            <a:endParaRPr sz="4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80"/>
        <p:cNvGrpSpPr/>
        <p:nvPr/>
      </p:nvGrpSpPr>
      <p:grpSpPr>
        <a:xfrm>
          <a:off x="0" y="0"/>
          <a:ext cx="0" cy="0"/>
          <a:chOff x="0" y="0"/>
          <a:chExt cx="0" cy="0"/>
        </a:xfrm>
      </p:grpSpPr>
      <p:sp>
        <p:nvSpPr>
          <p:cNvPr id="281" name="Google Shape;281;p52"/>
          <p:cNvSpPr txBox="1">
            <a:spLocks noGrp="1"/>
          </p:cNvSpPr>
          <p:nvPr>
            <p:ph type="title"/>
          </p:nvPr>
        </p:nvSpPr>
        <p:spPr>
          <a:xfrm>
            <a:off x="809350" y="2150850"/>
            <a:ext cx="60210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t>Who’s back is the monkey 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85"/>
        <p:cNvGrpSpPr/>
        <p:nvPr/>
      </p:nvGrpSpPr>
      <p:grpSpPr>
        <a:xfrm>
          <a:off x="0" y="0"/>
          <a:ext cx="0" cy="0"/>
          <a:chOff x="0" y="0"/>
          <a:chExt cx="0" cy="0"/>
        </a:xfrm>
      </p:grpSpPr>
      <p:sp>
        <p:nvSpPr>
          <p:cNvPr id="286" name="Google Shape;286;p5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720"/>
              <a:t>What would you change if you could do it all over again?</a:t>
            </a:r>
            <a:endParaRPr sz="272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90"/>
        <p:cNvGrpSpPr/>
        <p:nvPr/>
      </p:nvGrpSpPr>
      <p:grpSpPr>
        <a:xfrm>
          <a:off x="0" y="0"/>
          <a:ext cx="0" cy="0"/>
          <a:chOff x="0" y="0"/>
          <a:chExt cx="0" cy="0"/>
        </a:xfrm>
      </p:grpSpPr>
      <p:sp>
        <p:nvSpPr>
          <p:cNvPr id="291" name="Google Shape;291;p54"/>
          <p:cNvSpPr txBox="1">
            <a:spLocks noGrp="1"/>
          </p:cNvSpPr>
          <p:nvPr>
            <p:ph type="title"/>
          </p:nvPr>
        </p:nvSpPr>
        <p:spPr>
          <a:xfrm>
            <a:off x="311700" y="10196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My northern stars</a:t>
            </a:r>
            <a:endParaRPr/>
          </a:p>
        </p:txBody>
      </p:sp>
      <p:pic>
        <p:nvPicPr>
          <p:cNvPr id="292" name="Google Shape;292;p54" descr="Happy-looking seal, arching it's back and looking up at the sky"/>
          <p:cNvPicPr preferRelativeResize="0"/>
          <p:nvPr/>
        </p:nvPicPr>
        <p:blipFill>
          <a:blip r:embed="rId3">
            <a:alphaModFix/>
          </a:blip>
          <a:stretch>
            <a:fillRect/>
          </a:stretch>
        </p:blipFill>
        <p:spPr>
          <a:xfrm>
            <a:off x="2741250" y="2091575"/>
            <a:ext cx="3661500" cy="2441700"/>
          </a:xfrm>
          <a:prstGeom prst="roundRect">
            <a:avLst>
              <a:gd name="adj" fmla="val 16667"/>
            </a:avLst>
          </a:prstGeom>
          <a:noFill/>
          <a:ln w="28575" cap="flat" cmpd="sng">
            <a:solidFill>
              <a:schemeClr val="dk2"/>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96"/>
        <p:cNvGrpSpPr/>
        <p:nvPr/>
      </p:nvGrpSpPr>
      <p:grpSpPr>
        <a:xfrm>
          <a:off x="0" y="0"/>
          <a:ext cx="0" cy="0"/>
          <a:chOff x="0" y="0"/>
          <a:chExt cx="0" cy="0"/>
        </a:xfrm>
      </p:grpSpPr>
      <p:sp>
        <p:nvSpPr>
          <p:cNvPr id="297" name="Google Shape;297;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It’s a marathon, not a sprint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01"/>
        <p:cNvGrpSpPr/>
        <p:nvPr/>
      </p:nvGrpSpPr>
      <p:grpSpPr>
        <a:xfrm>
          <a:off x="0" y="0"/>
          <a:ext cx="0" cy="0"/>
          <a:chOff x="0" y="0"/>
          <a:chExt cx="0" cy="0"/>
        </a:xfrm>
      </p:grpSpPr>
      <p:sp>
        <p:nvSpPr>
          <p:cNvPr id="302" name="Google Shape;302;p56"/>
          <p:cNvSpPr txBox="1">
            <a:spLocks noGrp="1"/>
          </p:cNvSpPr>
          <p:nvPr>
            <p:ph type="title"/>
          </p:nvPr>
        </p:nvSpPr>
        <p:spPr>
          <a:xfrm>
            <a:off x="1507800" y="1802700"/>
            <a:ext cx="6128400" cy="15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Be pragmatic - pick your battles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06"/>
        <p:cNvGrpSpPr/>
        <p:nvPr/>
      </p:nvGrpSpPr>
      <p:grpSpPr>
        <a:xfrm>
          <a:off x="0" y="0"/>
          <a:ext cx="0" cy="0"/>
          <a:chOff x="0" y="0"/>
          <a:chExt cx="0" cy="0"/>
        </a:xfrm>
      </p:grpSpPr>
      <p:sp>
        <p:nvSpPr>
          <p:cNvPr id="307" name="Google Shape;307;p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Find your technical serotonin source(s)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1"/>
        <p:cNvGrpSpPr/>
        <p:nvPr/>
      </p:nvGrpSpPr>
      <p:grpSpPr>
        <a:xfrm>
          <a:off x="0" y="0"/>
          <a:ext cx="0" cy="0"/>
          <a:chOff x="0" y="0"/>
          <a:chExt cx="0" cy="0"/>
        </a:xfrm>
      </p:grpSpPr>
      <p:sp>
        <p:nvSpPr>
          <p:cNvPr id="312" name="Google Shape;312;p58"/>
          <p:cNvSpPr txBox="1">
            <a:spLocks noGrp="1"/>
          </p:cNvSpPr>
          <p:nvPr>
            <p:ph type="title"/>
          </p:nvPr>
        </p:nvSpPr>
        <p:spPr>
          <a:xfrm>
            <a:off x="311700" y="7673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Be kind</a:t>
            </a:r>
            <a:endParaRPr/>
          </a:p>
        </p:txBody>
      </p:sp>
      <p:pic>
        <p:nvPicPr>
          <p:cNvPr id="313" name="Google Shape;313;p58" descr="Two seals sat next to each other, with their faces pressed next to each other, looking happy and cosy"/>
          <p:cNvPicPr preferRelativeResize="0"/>
          <p:nvPr/>
        </p:nvPicPr>
        <p:blipFill rotWithShape="1">
          <a:blip r:embed="rId3">
            <a:alphaModFix/>
          </a:blip>
          <a:srcRect l="3867" t="10830" r="9221" b="10689"/>
          <a:stretch/>
        </p:blipFill>
        <p:spPr>
          <a:xfrm>
            <a:off x="2669400" y="1977625"/>
            <a:ext cx="3805200" cy="2454300"/>
          </a:xfrm>
          <a:prstGeom prst="roundRect">
            <a:avLst>
              <a:gd name="adj" fmla="val 16667"/>
            </a:avLst>
          </a:prstGeom>
          <a:noFill/>
          <a:ln w="38100" cap="flat" cmpd="sng">
            <a:solidFill>
              <a:schemeClr val="dk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17"/>
        <p:cNvGrpSpPr/>
        <p:nvPr/>
      </p:nvGrpSpPr>
      <p:grpSpPr>
        <a:xfrm>
          <a:off x="0" y="0"/>
          <a:ext cx="0" cy="0"/>
          <a:chOff x="0" y="0"/>
          <a:chExt cx="0" cy="0"/>
        </a:xfrm>
      </p:grpSpPr>
      <p:sp>
        <p:nvSpPr>
          <p:cNvPr id="318" name="Google Shape;318;p5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Q: who now feels more confident about lead roles?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22"/>
        <p:cNvGrpSpPr/>
        <p:nvPr/>
      </p:nvGrpSpPr>
      <p:grpSpPr>
        <a:xfrm>
          <a:off x="0" y="0"/>
          <a:ext cx="0" cy="0"/>
          <a:chOff x="0" y="0"/>
          <a:chExt cx="0" cy="0"/>
        </a:xfrm>
      </p:grpSpPr>
      <p:sp>
        <p:nvSpPr>
          <p:cNvPr id="323" name="Google Shape;323;p6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Audience questions?</a:t>
            </a:r>
            <a:endParaRPr/>
          </a:p>
        </p:txBody>
      </p:sp>
      <p:sp>
        <p:nvSpPr>
          <p:cNvPr id="324" name="Google Shape;324;p60"/>
          <p:cNvSpPr txBox="1"/>
          <p:nvPr/>
        </p:nvSpPr>
        <p:spPr>
          <a:xfrm>
            <a:off x="311700" y="3725350"/>
            <a:ext cx="5092200" cy="9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exend"/>
                <a:ea typeface="Lexend"/>
                <a:cs typeface="Lexend"/>
                <a:sym typeface="Lexend"/>
              </a:rPr>
              <a:t>Beverley Newing</a:t>
            </a:r>
            <a:endParaRPr sz="1800">
              <a:latin typeface="Lexend"/>
              <a:ea typeface="Lexend"/>
              <a:cs typeface="Lexend"/>
              <a:sym typeface="Lexend"/>
            </a:endParaRPr>
          </a:p>
          <a:p>
            <a:pPr marL="0" lvl="0" indent="0" algn="l" rtl="0">
              <a:spcBef>
                <a:spcPts val="0"/>
              </a:spcBef>
              <a:spcAft>
                <a:spcPts val="0"/>
              </a:spcAft>
              <a:buNone/>
            </a:pPr>
            <a:r>
              <a:rPr lang="en-GB" sz="1800">
                <a:latin typeface="Lexend"/>
                <a:ea typeface="Lexend"/>
                <a:cs typeface="Lexend"/>
                <a:sym typeface="Lexend"/>
              </a:rPr>
              <a:t>Accessibility lead at the Ministry of Justice</a:t>
            </a:r>
            <a:endParaRPr sz="1800">
              <a:latin typeface="Lexend"/>
              <a:ea typeface="Lexend"/>
              <a:cs typeface="Lexend"/>
              <a:sym typeface="Lexend"/>
            </a:endParaRPr>
          </a:p>
          <a:p>
            <a:pPr marL="0" lvl="0" indent="0" algn="l" rtl="0">
              <a:spcBef>
                <a:spcPts val="0"/>
              </a:spcBef>
              <a:spcAft>
                <a:spcPts val="0"/>
              </a:spcAft>
              <a:buNone/>
            </a:pPr>
            <a:r>
              <a:rPr lang="en-GB" sz="1800">
                <a:latin typeface="Lexend"/>
                <a:ea typeface="Lexend"/>
                <a:cs typeface="Lexend"/>
                <a:sym typeface="Lexend"/>
              </a:rPr>
              <a:t>@webdevbev</a:t>
            </a:r>
            <a:endParaRPr sz="1800">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930150" y="1139700"/>
            <a:ext cx="7283700" cy="28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Tips from my PoV: </a:t>
            </a:r>
            <a:endParaRPr sz="4400"/>
          </a:p>
          <a:p>
            <a:pPr marL="0" lvl="0" indent="0" algn="l" rtl="0">
              <a:spcBef>
                <a:spcPts val="0"/>
              </a:spcBef>
              <a:spcAft>
                <a:spcPts val="0"/>
              </a:spcAft>
              <a:buSzPts val="990"/>
              <a:buNone/>
            </a:pPr>
            <a:endParaRPr sz="4400"/>
          </a:p>
          <a:p>
            <a:pPr marL="0" lvl="0" indent="0" algn="l" rtl="0">
              <a:spcBef>
                <a:spcPts val="0"/>
              </a:spcBef>
              <a:spcAft>
                <a:spcPts val="0"/>
              </a:spcAft>
              <a:buSzPts val="990"/>
              <a:buNone/>
            </a:pPr>
            <a:r>
              <a:rPr lang="en-GB" sz="4400"/>
              <a:t>Front-end dev to leading an accessibility team of 6</a:t>
            </a:r>
            <a:endParaRPr sz="4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930150" y="1885350"/>
            <a:ext cx="7283700" cy="137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It is a really rewarding job - but it is different</a:t>
            </a:r>
            <a:endParaRPr sz="4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88"/>
        <p:cNvGrpSpPr/>
        <p:nvPr/>
      </p:nvGrpSpPr>
      <p:grpSpPr>
        <a:xfrm>
          <a:off x="0" y="0"/>
          <a:ext cx="0" cy="0"/>
          <a:chOff x="0" y="0"/>
          <a:chExt cx="0" cy="0"/>
        </a:xfrm>
      </p:grpSpPr>
      <p:pic>
        <p:nvPicPr>
          <p:cNvPr id="89" name="Google Shape;89;p19" descr="The Ministry of Justice Digital Accessibility team, sat and stood around a table, looking at the camera. Going left to right, Eu-Hyung Han, Richa George, Martin Glancy, Andy Ronksley, Beverley Newing, Charlie Turrell, Katherine Moonan and Emma Moon are in the photo."/>
          <p:cNvPicPr preferRelativeResize="0"/>
          <p:nvPr/>
        </p:nvPicPr>
        <p:blipFill>
          <a:blip r:embed="rId3">
            <a:alphaModFix/>
          </a:blip>
          <a:stretch>
            <a:fillRect/>
          </a:stretch>
        </p:blipFill>
        <p:spPr>
          <a:xfrm>
            <a:off x="3945325" y="152400"/>
            <a:ext cx="4838700" cy="4838700"/>
          </a:xfrm>
          <a:prstGeom prst="roundRect">
            <a:avLst>
              <a:gd name="adj" fmla="val 16667"/>
            </a:avLst>
          </a:prstGeom>
          <a:noFill/>
          <a:ln w="38100" cap="flat" cmpd="sng">
            <a:solidFill>
              <a:schemeClr val="dk2"/>
            </a:solidFill>
            <a:prstDash val="solid"/>
            <a:round/>
            <a:headEnd type="none" w="sm" len="sm"/>
            <a:tailEnd type="none" w="sm" len="sm"/>
          </a:ln>
        </p:spPr>
      </p:pic>
      <p:sp>
        <p:nvSpPr>
          <p:cNvPr id="90" name="Google Shape;90;p19"/>
          <p:cNvSpPr txBox="1">
            <a:spLocks noGrp="1"/>
          </p:cNvSpPr>
          <p:nvPr>
            <p:ph type="title"/>
          </p:nvPr>
        </p:nvSpPr>
        <p:spPr>
          <a:xfrm>
            <a:off x="257175" y="1151550"/>
            <a:ext cx="3903300" cy="284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Accessibility at the Ministry of Justice</a:t>
            </a:r>
            <a:endParaRPr sz="4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930150" y="1443150"/>
            <a:ext cx="7283700" cy="22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4400"/>
              <a:t>You don’t have to be a particular personality type to succeed at it</a:t>
            </a:r>
            <a:endParaRPr sz="4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311700" y="555600"/>
            <a:ext cx="4026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Talk agenda:</a:t>
            </a:r>
            <a:endParaRPr/>
          </a:p>
        </p:txBody>
      </p:sp>
      <p:sp>
        <p:nvSpPr>
          <p:cNvPr id="101" name="Google Shape;101;p21"/>
          <p:cNvSpPr txBox="1">
            <a:spLocks noGrp="1"/>
          </p:cNvSpPr>
          <p:nvPr>
            <p:ph type="body" idx="1"/>
          </p:nvPr>
        </p:nvSpPr>
        <p:spPr>
          <a:xfrm>
            <a:off x="311700" y="1389600"/>
            <a:ext cx="6630300" cy="3179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rgbClr val="434343"/>
              </a:buClr>
              <a:buSzPts val="2400"/>
              <a:buChar char="●"/>
            </a:pPr>
            <a:r>
              <a:rPr lang="en-GB" sz="2400">
                <a:solidFill>
                  <a:srgbClr val="434343"/>
                </a:solidFill>
              </a:rPr>
              <a:t>Figuring out the bigger picture - 10 mins</a:t>
            </a:r>
            <a:endParaRPr sz="2400">
              <a:solidFill>
                <a:srgbClr val="434343"/>
              </a:solidFill>
            </a:endParaRPr>
          </a:p>
          <a:p>
            <a:pPr marL="457200" lvl="0" indent="-381000" algn="l" rtl="0">
              <a:spcBef>
                <a:spcPts val="0"/>
              </a:spcBef>
              <a:spcAft>
                <a:spcPts val="0"/>
              </a:spcAft>
              <a:buClr>
                <a:srgbClr val="434343"/>
              </a:buClr>
              <a:buSzPts val="2400"/>
              <a:buChar char="●"/>
            </a:pPr>
            <a:r>
              <a:rPr lang="en-GB" sz="2400">
                <a:solidFill>
                  <a:srgbClr val="434343"/>
                </a:solidFill>
              </a:rPr>
              <a:t>Finding your own feet - 10 mins</a:t>
            </a:r>
            <a:endParaRPr sz="2400">
              <a:solidFill>
                <a:srgbClr val="434343"/>
              </a:solidFill>
            </a:endParaRPr>
          </a:p>
          <a:p>
            <a:pPr marL="457200" lvl="0" indent="-381000" algn="l" rtl="0">
              <a:spcBef>
                <a:spcPts val="0"/>
              </a:spcBef>
              <a:spcAft>
                <a:spcPts val="0"/>
              </a:spcAft>
              <a:buClr>
                <a:srgbClr val="434343"/>
              </a:buClr>
              <a:buSzPts val="2400"/>
              <a:buChar char="●"/>
            </a:pPr>
            <a:r>
              <a:rPr lang="en-GB" sz="2400">
                <a:solidFill>
                  <a:srgbClr val="434343"/>
                </a:solidFill>
              </a:rPr>
              <a:t>Leading others - 10 mins</a:t>
            </a:r>
            <a:endParaRPr sz="2400">
              <a:solidFill>
                <a:srgbClr val="434343"/>
              </a:solidFill>
            </a:endParaRPr>
          </a:p>
          <a:p>
            <a:pPr marL="457200" lvl="0" indent="-381000" algn="l" rtl="0">
              <a:spcBef>
                <a:spcPts val="0"/>
              </a:spcBef>
              <a:spcAft>
                <a:spcPts val="0"/>
              </a:spcAft>
              <a:buClr>
                <a:srgbClr val="434343"/>
              </a:buClr>
              <a:buSzPts val="2400"/>
              <a:buChar char="●"/>
            </a:pPr>
            <a:r>
              <a:rPr lang="en-GB" sz="2400">
                <a:solidFill>
                  <a:srgbClr val="434343"/>
                </a:solidFill>
              </a:rPr>
              <a:t>My northern stars - 5 mins</a:t>
            </a:r>
            <a:endParaRPr sz="2400">
              <a:solidFill>
                <a:srgbClr val="434343"/>
              </a:solidFill>
            </a:endParaRPr>
          </a:p>
          <a:p>
            <a:pPr marL="457200" lvl="0" indent="-381000" algn="l" rtl="0">
              <a:spcBef>
                <a:spcPts val="0"/>
              </a:spcBef>
              <a:spcAft>
                <a:spcPts val="0"/>
              </a:spcAft>
              <a:buClr>
                <a:srgbClr val="434343"/>
              </a:buClr>
              <a:buSzPts val="2400"/>
              <a:buChar char="●"/>
            </a:pPr>
            <a:r>
              <a:rPr lang="en-GB" sz="2400">
                <a:solidFill>
                  <a:srgbClr val="434343"/>
                </a:solidFill>
              </a:rPr>
              <a:t>Audience questions - 10 mins</a:t>
            </a:r>
            <a:endParaRPr sz="2400">
              <a:solidFill>
                <a:srgbClr val="434343"/>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436</Words>
  <Application>Microsoft Macintosh PowerPoint</Application>
  <PresentationFormat>On-screen Show (16:9)</PresentationFormat>
  <Paragraphs>68</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Lexend</vt:lpstr>
      <vt:lpstr>Arial</vt:lpstr>
      <vt:lpstr>Simple Light</vt:lpstr>
      <vt:lpstr>So you pitched for accessibility - and now you’re leading on it</vt:lpstr>
      <vt:lpstr>Head of Dev at Three Rings CIC Creator of ‘Record a goose sighting’ Motorbiker, seamsperson, forager</vt:lpstr>
      <vt:lpstr>Accessibility lead means different things in different places</vt:lpstr>
      <vt:lpstr>Q: Where are you at?</vt:lpstr>
      <vt:lpstr>Tips from my PoV:   Front-end dev to leading an accessibility team of 6</vt:lpstr>
      <vt:lpstr>It is a really rewarding job - but it is different</vt:lpstr>
      <vt:lpstr>Accessibility at the Ministry of Justice</vt:lpstr>
      <vt:lpstr>You don’t have to be a particular personality type to succeed at it</vt:lpstr>
      <vt:lpstr>Talk agenda:</vt:lpstr>
      <vt:lpstr>Figuring out the bigger picture</vt:lpstr>
      <vt:lpstr>You may no longer be attached to one project</vt:lpstr>
      <vt:lpstr>At the start, you might still get pulled into technical tasks</vt:lpstr>
      <vt:lpstr>Your job may now include things like:</vt:lpstr>
      <vt:lpstr>Start off by proving why you’re needed</vt:lpstr>
      <vt:lpstr>Break it down into chunks</vt:lpstr>
      <vt:lpstr>Figure out who you need to engage with - and how</vt:lpstr>
      <vt:lpstr>Don’t become the PR pony</vt:lpstr>
      <vt:lpstr>Accessibility is a team sport</vt:lpstr>
      <vt:lpstr>Create a culture of shared responsibility - or risk burnout</vt:lpstr>
      <vt:lpstr>Finding your feet</vt:lpstr>
      <vt:lpstr>Comfort vs stretch vs panic zone</vt:lpstr>
      <vt:lpstr>Some of that might not be in your current skill set</vt:lpstr>
      <vt:lpstr>You are now your own boss *</vt:lpstr>
      <vt:lpstr>The DDaT framework might help</vt:lpstr>
      <vt:lpstr>Create a learning plan</vt:lpstr>
      <vt:lpstr>Find your mentors (plural)</vt:lpstr>
      <vt:lpstr>Find the hacks that help you work</vt:lpstr>
      <vt:lpstr>Be open to new techniques</vt:lpstr>
      <vt:lpstr>Imposter syndrome is Real</vt:lpstr>
      <vt:lpstr>Support and champion yourself</vt:lpstr>
      <vt:lpstr>“If you can’t love yourself, how are you gonna love anyone else?”</vt:lpstr>
      <vt:lpstr>Leading others</vt:lpstr>
      <vt:lpstr>Making sure your bad day doesn’t become someone else’s</vt:lpstr>
      <vt:lpstr>Q: Who here has had a difficult accessibility interaction?</vt:lpstr>
      <vt:lpstr>We sometimes have to call people’s babies ugly</vt:lpstr>
      <vt:lpstr>Helping people through the valley of despair</vt:lpstr>
      <vt:lpstr>Boundaries are your friend</vt:lpstr>
      <vt:lpstr>Find your friends and (new) peers</vt:lpstr>
      <vt:lpstr>Why are you in the meeting?</vt:lpstr>
      <vt:lpstr>Who’s back is the monkey on?</vt:lpstr>
      <vt:lpstr>What would you change if you could do it all over again?</vt:lpstr>
      <vt:lpstr>My northern stars</vt:lpstr>
      <vt:lpstr>It’s a marathon, not a sprint</vt:lpstr>
      <vt:lpstr>Be pragmatic - pick your battles</vt:lpstr>
      <vt:lpstr>Find your technical serotonin source(s)</vt:lpstr>
      <vt:lpstr>Be kind</vt:lpstr>
      <vt:lpstr>Q: who now feels more confident about lead roles?</vt:lpstr>
      <vt:lpstr>Audience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you pitched for accessibility - and now you’re leading on it</dc:title>
  <cp:lastModifiedBy>Newing, Beverley</cp:lastModifiedBy>
  <cp:revision>2</cp:revision>
  <dcterms:modified xsi:type="dcterms:W3CDTF">2023-09-06T14:15:46Z</dcterms:modified>
</cp:coreProperties>
</file>