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61" r:id="rId3"/>
    <p:sldId id="296" r:id="rId4"/>
    <p:sldId id="268" r:id="rId5"/>
    <p:sldId id="302" r:id="rId6"/>
    <p:sldId id="257" r:id="rId7"/>
    <p:sldId id="338" r:id="rId8"/>
    <p:sldId id="259" r:id="rId9"/>
    <p:sldId id="303" r:id="rId10"/>
    <p:sldId id="260" r:id="rId11"/>
    <p:sldId id="304" r:id="rId12"/>
    <p:sldId id="278" r:id="rId13"/>
    <p:sldId id="277" r:id="rId14"/>
    <p:sldId id="269" r:id="rId15"/>
    <p:sldId id="308" r:id="rId16"/>
    <p:sldId id="258" r:id="rId17"/>
    <p:sldId id="297" r:id="rId18"/>
    <p:sldId id="305" r:id="rId19"/>
    <p:sldId id="339" r:id="rId20"/>
    <p:sldId id="309" r:id="rId21"/>
    <p:sldId id="306" r:id="rId22"/>
    <p:sldId id="275" r:id="rId23"/>
    <p:sldId id="307" r:id="rId24"/>
    <p:sldId id="264" r:id="rId25"/>
    <p:sldId id="311" r:id="rId26"/>
    <p:sldId id="312" r:id="rId27"/>
    <p:sldId id="313" r:id="rId28"/>
    <p:sldId id="314" r:id="rId29"/>
    <p:sldId id="310" r:id="rId30"/>
    <p:sldId id="316" r:id="rId31"/>
    <p:sldId id="327" r:id="rId32"/>
    <p:sldId id="262" r:id="rId33"/>
    <p:sldId id="265" r:id="rId34"/>
    <p:sldId id="301" r:id="rId35"/>
    <p:sldId id="328" r:id="rId36"/>
    <p:sldId id="331" r:id="rId37"/>
    <p:sldId id="286" r:id="rId38"/>
    <p:sldId id="292" r:id="rId39"/>
    <p:sldId id="300" r:id="rId40"/>
    <p:sldId id="280" r:id="rId41"/>
    <p:sldId id="329" r:id="rId42"/>
    <p:sldId id="263" r:id="rId43"/>
    <p:sldId id="298" r:id="rId44"/>
    <p:sldId id="299" r:id="rId45"/>
    <p:sldId id="332" r:id="rId46"/>
    <p:sldId id="287" r:id="rId47"/>
    <p:sldId id="283" r:id="rId48"/>
    <p:sldId id="315" r:id="rId49"/>
    <p:sldId id="317" r:id="rId50"/>
    <p:sldId id="266" r:id="rId51"/>
    <p:sldId id="272" r:id="rId52"/>
    <p:sldId id="318" r:id="rId53"/>
    <p:sldId id="320" r:id="rId54"/>
    <p:sldId id="340" r:id="rId55"/>
    <p:sldId id="319" r:id="rId56"/>
    <p:sldId id="267" r:id="rId57"/>
    <p:sldId id="321" r:id="rId58"/>
    <p:sldId id="270" r:id="rId59"/>
    <p:sldId id="273" r:id="rId60"/>
    <p:sldId id="322" r:id="rId61"/>
    <p:sldId id="330" r:id="rId62"/>
    <p:sldId id="288" r:id="rId63"/>
    <p:sldId id="284" r:id="rId64"/>
    <p:sldId id="289" r:id="rId65"/>
    <p:sldId id="285" r:id="rId66"/>
    <p:sldId id="290" r:id="rId67"/>
    <p:sldId id="274" r:id="rId68"/>
    <p:sldId id="323" r:id="rId69"/>
    <p:sldId id="333" r:id="rId70"/>
    <p:sldId id="281" r:id="rId71"/>
    <p:sldId id="282" r:id="rId72"/>
    <p:sldId id="324" r:id="rId73"/>
    <p:sldId id="294" r:id="rId74"/>
    <p:sldId id="291" r:id="rId75"/>
    <p:sldId id="326" r:id="rId76"/>
    <p:sldId id="325" r:id="rId77"/>
    <p:sldId id="271" r:id="rId78"/>
    <p:sldId id="276" r:id="rId79"/>
    <p:sldId id="293" r:id="rId80"/>
    <p:sldId id="335" r:id="rId81"/>
    <p:sldId id="336" r:id="rId82"/>
    <p:sldId id="337" r:id="rId83"/>
    <p:sldId id="334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EEB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467" autoAdjust="0"/>
  </p:normalViewPr>
  <p:slideViewPr>
    <p:cSldViewPr snapToGrid="0">
      <p:cViewPr varScale="1">
        <p:scale>
          <a:sx n="54" d="100"/>
          <a:sy n="54" d="100"/>
        </p:scale>
        <p:origin x="4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12D68-0A09-4AC1-A4E5-CBB7F09056D7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04794-E023-467D-A15C-761F01766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131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journey starts at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04794-E023-467D-A15C-761F0176698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04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4C7B7-DB06-E31F-CAB1-D0A675B1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9D2E2-7D70-4815-AE34-CC44FB2570A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44A2-3DF1-A7B2-9754-ACFD1AC8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B2767-3981-2E69-7ECF-B5790B0A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5412D-61C6-4ECC-9AA7-B9FFB80F3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44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2B5A69-5400-7E19-6FF8-181C3745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9D2E2-7D70-4815-AE34-CC44FB2570A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AC931-A8EB-DC20-DAAA-BBF61CA8F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C86F8-4CEE-962E-69BD-92AA140E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5412D-61C6-4ECC-9AA7-B9FFB80F3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77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86D6E-88A0-4E0D-052C-C1EE1F9FF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42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F54C9E-B638-C435-F3DD-D6B5454496A7}"/>
              </a:ext>
            </a:extLst>
          </p:cNvPr>
          <p:cNvSpPr/>
          <p:nvPr userDrawn="1"/>
        </p:nvSpPr>
        <p:spPr>
          <a:xfrm>
            <a:off x="0" y="5882326"/>
            <a:ext cx="12192000" cy="975674"/>
          </a:xfrm>
          <a:prstGeom prst="rect">
            <a:avLst/>
          </a:prstGeom>
          <a:solidFill>
            <a:srgbClr val="EEB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yellow sign with black text&#10;&#10;Description automatically generated">
            <a:extLst>
              <a:ext uri="{FF2B5EF4-FFF2-40B4-BE49-F238E27FC236}">
                <a16:creationId xmlns:a16="http://schemas.microsoft.com/office/drawing/2014/main" id="{5E68F734-C564-F06D-52D0-4CF48663A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2036" r="2565" b="2748"/>
          <a:stretch/>
        </p:blipFill>
        <p:spPr>
          <a:xfrm>
            <a:off x="858592" y="6003701"/>
            <a:ext cx="1083971" cy="796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CD4209-2CF3-6EDE-629C-72EBAD75A876}"/>
              </a:ext>
            </a:extLst>
          </p:cNvPr>
          <p:cNvSpPr txBox="1"/>
          <p:nvPr userDrawn="1"/>
        </p:nvSpPr>
        <p:spPr>
          <a:xfrm>
            <a:off x="9247695" y="6108553"/>
            <a:ext cx="388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acuity.design</a:t>
            </a:r>
          </a:p>
        </p:txBody>
      </p:sp>
    </p:spTree>
    <p:extLst>
      <p:ext uri="{BB962C8B-B14F-4D97-AF65-F5344CB8AC3E}">
        <p14:creationId xmlns:p14="http://schemas.microsoft.com/office/powerpoint/2010/main" val="29988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8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HEIC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AE09-7778-EE6E-842E-D17FFDF591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9493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187070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and…</a:t>
            </a:r>
          </a:p>
        </p:txBody>
      </p:sp>
    </p:spTree>
    <p:extLst>
      <p:ext uri="{BB962C8B-B14F-4D97-AF65-F5344CB8AC3E}">
        <p14:creationId xmlns:p14="http://schemas.microsoft.com/office/powerpoint/2010/main" val="86969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is the whole design space</a:t>
            </a:r>
          </a:p>
        </p:txBody>
      </p:sp>
    </p:spTree>
    <p:extLst>
      <p:ext uri="{BB962C8B-B14F-4D97-AF65-F5344CB8AC3E}">
        <p14:creationId xmlns:p14="http://schemas.microsoft.com/office/powerpoint/2010/main" val="335608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Usability is within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765085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Perception seeks Usability </a:t>
            </a:r>
          </a:p>
        </p:txBody>
      </p:sp>
    </p:spTree>
    <p:extLst>
      <p:ext uri="{BB962C8B-B14F-4D97-AF65-F5344CB8AC3E}">
        <p14:creationId xmlns:p14="http://schemas.microsoft.com/office/powerpoint/2010/main" val="829809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Usability seeks Intention </a:t>
            </a:r>
          </a:p>
        </p:txBody>
      </p:sp>
    </p:spTree>
    <p:extLst>
      <p:ext uri="{BB962C8B-B14F-4D97-AF65-F5344CB8AC3E}">
        <p14:creationId xmlns:p14="http://schemas.microsoft.com/office/powerpoint/2010/main" val="389203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model*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1064F9-6B24-BDEA-1300-94E105604CC1}"/>
              </a:ext>
            </a:extLst>
          </p:cNvPr>
          <p:cNvSpPr txBox="1">
            <a:spLocks/>
          </p:cNvSpPr>
          <p:nvPr/>
        </p:nvSpPr>
        <p:spPr>
          <a:xfrm>
            <a:off x="933254" y="4570351"/>
            <a:ext cx="10180948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000" dirty="0">
                <a:latin typeface="+mn-lt"/>
                <a:ea typeface="+mn-ea"/>
                <a:cs typeface="+mn-cs"/>
              </a:rPr>
              <a:t>*All models are wrong, some are useful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i="1" dirty="0">
                <a:latin typeface="+mn-lt"/>
                <a:ea typeface="+mn-ea"/>
                <a:cs typeface="+mn-cs"/>
              </a:rPr>
              <a:t>George Box</a:t>
            </a:r>
          </a:p>
        </p:txBody>
      </p:sp>
    </p:spTree>
    <p:extLst>
      <p:ext uri="{BB962C8B-B14F-4D97-AF65-F5344CB8AC3E}">
        <p14:creationId xmlns:p14="http://schemas.microsoft.com/office/powerpoint/2010/main" val="306664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descr="Two arrows narrowing from imagination to interaction&#10;">
            <a:extLst>
              <a:ext uri="{FF2B5EF4-FFF2-40B4-BE49-F238E27FC236}">
                <a16:creationId xmlns:a16="http://schemas.microsoft.com/office/drawing/2014/main" id="{D80DCF60-5398-1FAF-AEC1-C9FCF830842A}"/>
              </a:ext>
            </a:extLst>
          </p:cNvPr>
          <p:cNvGrpSpPr/>
          <p:nvPr/>
        </p:nvGrpSpPr>
        <p:grpSpPr>
          <a:xfrm>
            <a:off x="3229466" y="1385740"/>
            <a:ext cx="5733067" cy="3440783"/>
            <a:chOff x="2045617" y="1140643"/>
            <a:chExt cx="5733067" cy="3440783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8E55599-EADC-F9E9-D7E5-3213FF7B15C3}"/>
                </a:ext>
              </a:extLst>
            </p:cNvPr>
            <p:cNvCxnSpPr>
              <a:cxnSpLocks/>
            </p:cNvCxnSpPr>
            <p:nvPr/>
          </p:nvCxnSpPr>
          <p:spPr>
            <a:xfrm>
              <a:off x="2045617" y="1140643"/>
              <a:ext cx="2253006" cy="344078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5D76FFE-3B5D-F8EC-8C07-54CC6510BA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5678" y="1140643"/>
              <a:ext cx="2253006" cy="344078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72B939-0A23-3986-7FF7-6825F938BDB2}"/>
              </a:ext>
            </a:extLst>
          </p:cNvPr>
          <p:cNvSpPr txBox="1"/>
          <p:nvPr/>
        </p:nvSpPr>
        <p:spPr>
          <a:xfrm>
            <a:off x="4733827" y="739409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Imagination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78F3F-FA6A-F6CD-CB9F-55E50D19E792}"/>
              </a:ext>
            </a:extLst>
          </p:cNvPr>
          <p:cNvSpPr txBox="1"/>
          <p:nvPr/>
        </p:nvSpPr>
        <p:spPr>
          <a:xfrm>
            <a:off x="4739326" y="4983042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Interaction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B20CE-7044-0DB3-C933-7C84EF7C3B0B}"/>
              </a:ext>
            </a:extLst>
          </p:cNvPr>
          <p:cNvSpPr txBox="1"/>
          <p:nvPr/>
        </p:nvSpPr>
        <p:spPr>
          <a:xfrm>
            <a:off x="4733827" y="1874958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Simulation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B0EB8-31B2-5576-DEE5-93482A557AB5}"/>
              </a:ext>
            </a:extLst>
          </p:cNvPr>
          <p:cNvSpPr txBox="1"/>
          <p:nvPr/>
        </p:nvSpPr>
        <p:spPr>
          <a:xfrm>
            <a:off x="4796672" y="3105834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Prediction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AB383E6-27EE-E013-7F2C-D1F392687C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65315" y="2828835"/>
            <a:ext cx="2817829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Intention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5084E-AEED-3465-1855-B88CEA918683}"/>
              </a:ext>
            </a:extLst>
          </p:cNvPr>
          <p:cNvSpPr txBox="1"/>
          <p:nvPr/>
        </p:nvSpPr>
        <p:spPr>
          <a:xfrm>
            <a:off x="8134546" y="2828835"/>
            <a:ext cx="3347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719047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074510"/>
            <a:ext cx="10180948" cy="47089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lang="en-GB" sz="8000" dirty="0">
                <a:latin typeface="+mn-lt"/>
                <a:ea typeface="+mn-ea"/>
                <a:cs typeface="+mn-cs"/>
              </a:rPr>
              <a:t>biased 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assumptions of:</a:t>
            </a:r>
            <a:b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intention</a:t>
            </a:r>
            <a:b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frictionless interaction</a:t>
            </a:r>
          </a:p>
        </p:txBody>
      </p:sp>
    </p:spTree>
    <p:extLst>
      <p:ext uri="{BB962C8B-B14F-4D97-AF65-F5344CB8AC3E}">
        <p14:creationId xmlns:p14="http://schemas.microsoft.com/office/powerpoint/2010/main" val="2521868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 is something hiding behind this</a:t>
            </a:r>
          </a:p>
        </p:txBody>
      </p:sp>
    </p:spTree>
    <p:extLst>
      <p:ext uri="{BB962C8B-B14F-4D97-AF65-F5344CB8AC3E}">
        <p14:creationId xmlns:p14="http://schemas.microsoft.com/office/powerpoint/2010/main" val="2689478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 us start</a:t>
            </a:r>
          </a:p>
        </p:txBody>
      </p:sp>
    </p:spTree>
    <p:extLst>
      <p:ext uri="{BB962C8B-B14F-4D97-AF65-F5344CB8AC3E}">
        <p14:creationId xmlns:p14="http://schemas.microsoft.com/office/powerpoint/2010/main" val="324952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536174"/>
            <a:ext cx="10624008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and Autonomy in Cultural Attractions</a:t>
            </a:r>
          </a:p>
        </p:txBody>
      </p:sp>
    </p:spTree>
    <p:extLst>
      <p:ext uri="{BB962C8B-B14F-4D97-AF65-F5344CB8AC3E}">
        <p14:creationId xmlns:p14="http://schemas.microsoft.com/office/powerpoint/2010/main" val="84024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3" y="1536174"/>
            <a:ext cx="10894569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Information Architecture</a:t>
            </a:r>
            <a:b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Service Design</a:t>
            </a:r>
            <a:b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Content Design</a:t>
            </a:r>
          </a:p>
        </p:txBody>
      </p:sp>
    </p:spTree>
    <p:extLst>
      <p:ext uri="{BB962C8B-B14F-4D97-AF65-F5344CB8AC3E}">
        <p14:creationId xmlns:p14="http://schemas.microsoft.com/office/powerpoint/2010/main" val="3288006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and…</a:t>
            </a:r>
          </a:p>
        </p:txBody>
      </p:sp>
    </p:spTree>
    <p:extLst>
      <p:ext uri="{BB962C8B-B14F-4D97-AF65-F5344CB8AC3E}">
        <p14:creationId xmlns:p14="http://schemas.microsoft.com/office/powerpoint/2010/main" val="248309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62400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Information Architecture</a:t>
            </a:r>
          </a:p>
        </p:txBody>
      </p:sp>
    </p:spTree>
    <p:extLst>
      <p:ext uri="{BB962C8B-B14F-4D97-AF65-F5344CB8AC3E}">
        <p14:creationId xmlns:p14="http://schemas.microsoft.com/office/powerpoint/2010/main" val="3121120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536174"/>
            <a:ext cx="10624008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Wayfinding, maps, symbols, metaphors and so on</a:t>
            </a:r>
          </a:p>
        </p:txBody>
      </p:sp>
    </p:spTree>
    <p:extLst>
      <p:ext uri="{BB962C8B-B14F-4D97-AF65-F5344CB8AC3E}">
        <p14:creationId xmlns:p14="http://schemas.microsoft.com/office/powerpoint/2010/main" val="2474518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536174"/>
            <a:ext cx="10180948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map, one metaphor is not enough</a:t>
            </a:r>
          </a:p>
        </p:txBody>
      </p:sp>
    </p:spTree>
    <p:extLst>
      <p:ext uri="{BB962C8B-B14F-4D97-AF65-F5344CB8AC3E}">
        <p14:creationId xmlns:p14="http://schemas.microsoft.com/office/powerpoint/2010/main" val="1282699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536174"/>
            <a:ext cx="10180948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Before</a:t>
            </a:r>
            <a:b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During</a:t>
            </a:r>
          </a:p>
        </p:txBody>
      </p:sp>
    </p:spTree>
    <p:extLst>
      <p:ext uri="{BB962C8B-B14F-4D97-AF65-F5344CB8AC3E}">
        <p14:creationId xmlns:p14="http://schemas.microsoft.com/office/powerpoint/2010/main" val="776505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 changes meaning</a:t>
            </a:r>
          </a:p>
        </p:txBody>
      </p:sp>
    </p:spTree>
    <p:extLst>
      <p:ext uri="{BB962C8B-B14F-4D97-AF65-F5344CB8AC3E}">
        <p14:creationId xmlns:p14="http://schemas.microsoft.com/office/powerpoint/2010/main" val="2895425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4 images of muppet minifigs holding cards for ABCD theory - this slide is AB  - Alignment and Boundaries">
            <a:extLst>
              <a:ext uri="{FF2B5EF4-FFF2-40B4-BE49-F238E27FC236}">
                <a16:creationId xmlns:a16="http://schemas.microsoft.com/office/drawing/2014/main" id="{CA5961DD-E47E-7DDD-768C-1C596B945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2781B8-1E69-8347-B22C-B1C599D6F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9493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1741613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4 images of muppet minifigs holding cards for ABCD theory - this slide is CD  - Centered and Direction">
            <a:extLst>
              <a:ext uri="{FF2B5EF4-FFF2-40B4-BE49-F238E27FC236}">
                <a16:creationId xmlns:a16="http://schemas.microsoft.com/office/drawing/2014/main" id="{CA5961DD-E47E-7DDD-768C-1C596B945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238BD6-CE1B-B84B-9F52-8B668B118C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99218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815855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536174"/>
            <a:ext cx="10180948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>
                <a:latin typeface="+mn-lt"/>
                <a:ea typeface="+mn-ea"/>
                <a:cs typeface="+mn-cs"/>
              </a:rPr>
              <a:t>Misorientation</a:t>
            </a:r>
            <a:br>
              <a:rPr lang="en-GB" sz="8000" dirty="0">
                <a:latin typeface="+mn-lt"/>
                <a:ea typeface="+mn-ea"/>
                <a:cs typeface="+mn-cs"/>
              </a:rPr>
            </a:br>
            <a:br>
              <a:rPr lang="en-GB" sz="8000" dirty="0">
                <a:latin typeface="+mn-lt"/>
                <a:ea typeface="+mn-ea"/>
                <a:cs typeface="+mn-cs"/>
              </a:rPr>
            </a:br>
            <a:r>
              <a:rPr lang="en-GB" sz="8000" dirty="0">
                <a:latin typeface="+mn-lt"/>
                <a:ea typeface="+mn-ea"/>
                <a:cs typeface="+mn-cs"/>
              </a:rPr>
              <a:t>Disorientation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2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536174"/>
            <a:ext cx="10624008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Holding a place for imagination and independence</a:t>
            </a:r>
          </a:p>
        </p:txBody>
      </p:sp>
    </p:spTree>
    <p:extLst>
      <p:ext uri="{BB962C8B-B14F-4D97-AF65-F5344CB8AC3E}">
        <p14:creationId xmlns:p14="http://schemas.microsoft.com/office/powerpoint/2010/main" val="3531984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 people stop and go back</a:t>
            </a:r>
          </a:p>
        </p:txBody>
      </p:sp>
    </p:spTree>
    <p:extLst>
      <p:ext uri="{BB962C8B-B14F-4D97-AF65-F5344CB8AC3E}">
        <p14:creationId xmlns:p14="http://schemas.microsoft.com/office/powerpoint/2010/main" val="1053209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and…</a:t>
            </a:r>
          </a:p>
        </p:txBody>
      </p:sp>
    </p:spTree>
    <p:extLst>
      <p:ext uri="{BB962C8B-B14F-4D97-AF65-F5344CB8AC3E}">
        <p14:creationId xmlns:p14="http://schemas.microsoft.com/office/powerpoint/2010/main" val="2561326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569378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Service Design</a:t>
            </a:r>
          </a:p>
        </p:txBody>
      </p:sp>
    </p:spTree>
    <p:extLst>
      <p:ext uri="{BB962C8B-B14F-4D97-AF65-F5344CB8AC3E}">
        <p14:creationId xmlns:p14="http://schemas.microsoft.com/office/powerpoint/2010/main" val="1354919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User Journey</a:t>
            </a:r>
          </a:p>
        </p:txBody>
      </p:sp>
    </p:spTree>
    <p:extLst>
      <p:ext uri="{BB962C8B-B14F-4D97-AF65-F5344CB8AC3E}">
        <p14:creationId xmlns:p14="http://schemas.microsoft.com/office/powerpoint/2010/main" val="195251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User Journey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717995-A9E7-6FCF-911E-E195BBB78C3A}"/>
              </a:ext>
            </a:extLst>
          </p:cNvPr>
          <p:cNvSpPr txBox="1"/>
          <p:nvPr/>
        </p:nvSpPr>
        <p:spPr>
          <a:xfrm>
            <a:off x="7516934" y="1197621"/>
            <a:ext cx="438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There and back again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9D510-3573-E8F6-45FB-672CB0E11745}"/>
              </a:ext>
            </a:extLst>
          </p:cNvPr>
          <p:cNvSpPr txBox="1"/>
          <p:nvPr/>
        </p:nvSpPr>
        <p:spPr>
          <a:xfrm>
            <a:off x="7516934" y="4499621"/>
            <a:ext cx="5010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Swim lanes</a:t>
            </a:r>
          </a:p>
        </p:txBody>
      </p:sp>
    </p:spTree>
    <p:extLst>
      <p:ext uri="{BB962C8B-B14F-4D97-AF65-F5344CB8AC3E}">
        <p14:creationId xmlns:p14="http://schemas.microsoft.com/office/powerpoint/2010/main" val="3743862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Anxiety about going and coming back</a:t>
            </a:r>
          </a:p>
        </p:txBody>
      </p:sp>
    </p:spTree>
    <p:extLst>
      <p:ext uri="{BB962C8B-B14F-4D97-AF65-F5344CB8AC3E}">
        <p14:creationId xmlns:p14="http://schemas.microsoft.com/office/powerpoint/2010/main" val="2696061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Clifford’s Tower</a:t>
            </a:r>
          </a:p>
        </p:txBody>
      </p:sp>
    </p:spTree>
    <p:extLst>
      <p:ext uri="{BB962C8B-B14F-4D97-AF65-F5344CB8AC3E}">
        <p14:creationId xmlns:p14="http://schemas.microsoft.com/office/powerpoint/2010/main" val="4169174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E2D1EA-68EC-B104-2943-AA87513BD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204011" y="965512"/>
            <a:ext cx="4144617" cy="2629866"/>
          </a:xfrm>
          <a:prstGeom prst="rect">
            <a:avLst/>
          </a:prstGeom>
        </p:spPr>
        <p:txBody>
          <a:bodyPr/>
          <a:lstStyle/>
          <a:p>
            <a:r>
              <a:rPr lang="en-GB" b="1" dirty="0"/>
              <a:t>3</a:t>
            </a:r>
            <a:r>
              <a:rPr lang="en-GB" b="1" baseline="0" dirty="0"/>
              <a:t> parts of York Clifford Tower interpretation pack</a:t>
            </a:r>
            <a:endParaRPr lang="en-GB" b="1" dirty="0"/>
          </a:p>
        </p:txBody>
      </p:sp>
      <p:pic>
        <p:nvPicPr>
          <p:cNvPr id="2" name="Picture 1" descr="3 swell print diagrams for York project - a postcard one with general senses of place, larger more detailed version which became metal map and an A4 map of the interior of the castle keep. Also a prototype of the tactile QR code">
            <a:extLst>
              <a:ext uri="{FF2B5EF4-FFF2-40B4-BE49-F238E27FC236}">
                <a16:creationId xmlns:a16="http://schemas.microsoft.com/office/drawing/2014/main" id="{B114824E-3BB3-E9E4-4583-239B73069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1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5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683FEB-A44B-FDDB-9049-B63C6AA5BE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492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Close</a:t>
            </a:r>
            <a:r>
              <a:rPr lang="en-GB" baseline="0" dirty="0"/>
              <a:t> up of metal map at Clifford's Tower</a:t>
            </a:r>
            <a:endParaRPr lang="en-GB" dirty="0"/>
          </a:p>
        </p:txBody>
      </p:sp>
      <p:pic>
        <p:nvPicPr>
          <p:cNvPr id="2" name="Picture 1" descr="The final metal tactile map installed outside Cliffords Tower - shows the medieval structure of York">
            <a:extLst>
              <a:ext uri="{FF2B5EF4-FFF2-40B4-BE49-F238E27FC236}">
                <a16:creationId xmlns:a16="http://schemas.microsoft.com/office/drawing/2014/main" id="{B114824E-3BB3-E9E4-4583-239B73069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1" r="-6" b="296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80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 swim lanes of perception</a:t>
            </a:r>
          </a:p>
        </p:txBody>
      </p:sp>
    </p:spTree>
    <p:extLst>
      <p:ext uri="{BB962C8B-B14F-4D97-AF65-F5344CB8AC3E}">
        <p14:creationId xmlns:p14="http://schemas.microsoft.com/office/powerpoint/2010/main" val="25571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7806985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Lots of maps and diagrams</a:t>
            </a:r>
          </a:p>
        </p:txBody>
      </p:sp>
    </p:spTree>
    <p:extLst>
      <p:ext uri="{BB962C8B-B14F-4D97-AF65-F5344CB8AC3E}">
        <p14:creationId xmlns:p14="http://schemas.microsoft.com/office/powerpoint/2010/main" val="3116925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99C9-0854-F18D-52F9-8891252C9F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13517" y="8006034"/>
            <a:ext cx="4552277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2</a:t>
            </a:r>
            <a:r>
              <a:rPr lang="en-GB" baseline="0" dirty="0"/>
              <a:t> pictures on site at Clifford’s Tower</a:t>
            </a:r>
            <a:endParaRPr lang="en-GB" dirty="0"/>
          </a:p>
        </p:txBody>
      </p:sp>
      <p:pic>
        <p:nvPicPr>
          <p:cNvPr id="3" name="Picture 2" descr="Night view of the tactile map outside Cliffords Tower">
            <a:extLst>
              <a:ext uri="{FF2B5EF4-FFF2-40B4-BE49-F238E27FC236}">
                <a16:creationId xmlns:a16="http://schemas.microsoft.com/office/drawing/2014/main" id="{313A73C5-B3E0-FAF5-5D5D-D48EFE57C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 r="12506"/>
          <a:stretch/>
        </p:blipFill>
        <p:spPr>
          <a:xfrm>
            <a:off x="0" y="-1810816"/>
            <a:ext cx="7051010" cy="11427515"/>
          </a:xfrm>
          <a:prstGeom prst="rect">
            <a:avLst/>
          </a:prstGeom>
        </p:spPr>
      </p:pic>
      <p:pic>
        <p:nvPicPr>
          <p:cNvPr id="4" name="Picture 3" descr="Close up of the tactile markers for audio guides with QR codes to access information online">
            <a:extLst>
              <a:ext uri="{FF2B5EF4-FFF2-40B4-BE49-F238E27FC236}">
                <a16:creationId xmlns:a16="http://schemas.microsoft.com/office/drawing/2014/main" id="{960C413F-B31F-75D3-CDBB-234917BA5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10" y="-813197"/>
            <a:ext cx="5750590" cy="767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54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and…</a:t>
            </a:r>
          </a:p>
        </p:txBody>
      </p:sp>
    </p:spTree>
    <p:extLst>
      <p:ext uri="{BB962C8B-B14F-4D97-AF65-F5344CB8AC3E}">
        <p14:creationId xmlns:p14="http://schemas.microsoft.com/office/powerpoint/2010/main" val="2837804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569378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Content Design</a:t>
            </a:r>
          </a:p>
        </p:txBody>
      </p:sp>
    </p:spTree>
    <p:extLst>
      <p:ext uri="{BB962C8B-B14F-4D97-AF65-F5344CB8AC3E}">
        <p14:creationId xmlns:p14="http://schemas.microsoft.com/office/powerpoint/2010/main" val="252410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Chunking</a:t>
            </a:r>
          </a:p>
        </p:txBody>
      </p:sp>
    </p:spTree>
    <p:extLst>
      <p:ext uri="{BB962C8B-B14F-4D97-AF65-F5344CB8AC3E}">
        <p14:creationId xmlns:p14="http://schemas.microsoft.com/office/powerpoint/2010/main" val="240448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8967" y="2133600"/>
            <a:ext cx="5010346" cy="2590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Chunking Tools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0F920-0DAB-2364-10A5-E876CDBBCDD1}"/>
              </a:ext>
            </a:extLst>
          </p:cNvPr>
          <p:cNvSpPr txBox="1"/>
          <p:nvPr/>
        </p:nvSpPr>
        <p:spPr>
          <a:xfrm>
            <a:off x="6683814" y="1197621"/>
            <a:ext cx="5010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Question marking?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E8008-16D8-2856-D505-077FD3E9F46B}"/>
              </a:ext>
            </a:extLst>
          </p:cNvPr>
          <p:cNvSpPr txBox="1"/>
          <p:nvPr/>
        </p:nvSpPr>
        <p:spPr>
          <a:xfrm>
            <a:off x="6683814" y="3788421"/>
            <a:ext cx="5010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Minimum Viable Storytelling</a:t>
            </a:r>
          </a:p>
        </p:txBody>
      </p:sp>
    </p:spTree>
    <p:extLst>
      <p:ext uri="{BB962C8B-B14F-4D97-AF65-F5344CB8AC3E}">
        <p14:creationId xmlns:p14="http://schemas.microsoft.com/office/powerpoint/2010/main" val="2694520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Housesteads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41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y bright image of the Housesteads art installation - a scaffold replica of Roman keep with panels made of quotes from modern local residents">
            <a:extLst>
              <a:ext uri="{FF2B5EF4-FFF2-40B4-BE49-F238E27FC236}">
                <a16:creationId xmlns:a16="http://schemas.microsoft.com/office/drawing/2014/main" id="{B08CB824-311D-8168-F838-49B0E2A30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22BCB-52BC-591C-669E-86BFC0CD6B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206" y="-12103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Housesteads</a:t>
            </a:r>
            <a:r>
              <a:rPr lang="en-GB" baseline="0" dirty="0"/>
              <a:t> art installation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034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tactile information packs - simple A4 sheet with name and diagram of the installation, a 6 page bound book with braille description of the project and a more detailed tactile diagram of the installation using many textures to represent colour panels">
            <a:extLst>
              <a:ext uri="{FF2B5EF4-FFF2-40B4-BE49-F238E27FC236}">
                <a16:creationId xmlns:a16="http://schemas.microsoft.com/office/drawing/2014/main" id="{313A73C5-B3E0-FAF5-5D5D-D48EFE57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063E0-7DB5-8A46-FEC5-D3B9E2B844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206" y="-12103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3 parts of </a:t>
            </a:r>
            <a:r>
              <a:rPr lang="en-GB" dirty="0" err="1"/>
              <a:t>Housesteads</a:t>
            </a:r>
            <a:r>
              <a:rPr lang="en-GB" dirty="0"/>
              <a:t>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285747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18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543869"/>
            <a:ext cx="10180948" cy="37702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408632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Going from…</a:t>
            </a:r>
          </a:p>
        </p:txBody>
      </p:sp>
    </p:spTree>
    <p:extLst>
      <p:ext uri="{BB962C8B-B14F-4D97-AF65-F5344CB8AC3E}">
        <p14:creationId xmlns:p14="http://schemas.microsoft.com/office/powerpoint/2010/main" val="2669690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Convergence trap</a:t>
            </a:r>
          </a:p>
        </p:txBody>
      </p:sp>
    </p:spTree>
    <p:extLst>
      <p:ext uri="{BB962C8B-B14F-4D97-AF65-F5344CB8AC3E}">
        <p14:creationId xmlns:p14="http://schemas.microsoft.com/office/powerpoint/2010/main" val="9836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descr="Same diagram with arrows narrowing downwards">
            <a:extLst>
              <a:ext uri="{FF2B5EF4-FFF2-40B4-BE49-F238E27FC236}">
                <a16:creationId xmlns:a16="http://schemas.microsoft.com/office/drawing/2014/main" id="{D80DCF60-5398-1FAF-AEC1-C9FCF830842A}"/>
              </a:ext>
            </a:extLst>
          </p:cNvPr>
          <p:cNvGrpSpPr/>
          <p:nvPr/>
        </p:nvGrpSpPr>
        <p:grpSpPr>
          <a:xfrm>
            <a:off x="3229466" y="1385740"/>
            <a:ext cx="5733067" cy="3440783"/>
            <a:chOff x="2045617" y="1140643"/>
            <a:chExt cx="5733067" cy="3440783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8E55599-EADC-F9E9-D7E5-3213FF7B15C3}"/>
                </a:ext>
              </a:extLst>
            </p:cNvPr>
            <p:cNvCxnSpPr>
              <a:cxnSpLocks/>
            </p:cNvCxnSpPr>
            <p:nvPr/>
          </p:nvCxnSpPr>
          <p:spPr>
            <a:xfrm>
              <a:off x="2045617" y="1140643"/>
              <a:ext cx="2253006" cy="344078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5D76FFE-3B5D-F8EC-8C07-54CC6510BA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5678" y="1140643"/>
              <a:ext cx="2253006" cy="344078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72B939-0A23-3986-7FF7-6825F938BDB2}"/>
              </a:ext>
            </a:extLst>
          </p:cNvPr>
          <p:cNvSpPr txBox="1"/>
          <p:nvPr/>
        </p:nvSpPr>
        <p:spPr>
          <a:xfrm>
            <a:off x="4733827" y="739409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Imagination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78F3F-FA6A-F6CD-CB9F-55E50D19E792}"/>
              </a:ext>
            </a:extLst>
          </p:cNvPr>
          <p:cNvSpPr txBox="1"/>
          <p:nvPr/>
        </p:nvSpPr>
        <p:spPr>
          <a:xfrm>
            <a:off x="4739326" y="4983042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Interaction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B20CE-7044-0DB3-C933-7C84EF7C3B0B}"/>
              </a:ext>
            </a:extLst>
          </p:cNvPr>
          <p:cNvSpPr txBox="1"/>
          <p:nvPr/>
        </p:nvSpPr>
        <p:spPr>
          <a:xfrm>
            <a:off x="4733827" y="1874958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Simulation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B0EB8-31B2-5576-DEE5-93482A557AB5}"/>
              </a:ext>
            </a:extLst>
          </p:cNvPr>
          <p:cNvSpPr txBox="1"/>
          <p:nvPr/>
        </p:nvSpPr>
        <p:spPr>
          <a:xfrm>
            <a:off x="4796672" y="3105834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Prediction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AB383E6-27EE-E013-7F2C-D1F392687C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65315" y="2828835"/>
            <a:ext cx="2817829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Intention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5084E-AEED-3465-1855-B88CEA918683}"/>
              </a:ext>
            </a:extLst>
          </p:cNvPr>
          <p:cNvSpPr txBox="1"/>
          <p:nvPr/>
        </p:nvSpPr>
        <p:spPr>
          <a:xfrm>
            <a:off x="8134546" y="2828835"/>
            <a:ext cx="3347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2787813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074510"/>
            <a:ext cx="10180948" cy="47089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lang="en-GB" sz="8000" dirty="0">
                <a:latin typeface="+mn-lt"/>
                <a:ea typeface="+mn-ea"/>
                <a:cs typeface="+mn-cs"/>
              </a:rPr>
              <a:t>biased 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assumptions of:</a:t>
            </a:r>
            <a:b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intention</a:t>
            </a:r>
            <a:b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frictionless interaction</a:t>
            </a:r>
          </a:p>
        </p:txBody>
      </p:sp>
    </p:spTree>
    <p:extLst>
      <p:ext uri="{BB962C8B-B14F-4D97-AF65-F5344CB8AC3E}">
        <p14:creationId xmlns:p14="http://schemas.microsoft.com/office/powerpoint/2010/main" val="2660610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hidden things</a:t>
            </a:r>
          </a:p>
        </p:txBody>
      </p:sp>
    </p:spTree>
    <p:extLst>
      <p:ext uri="{BB962C8B-B14F-4D97-AF65-F5344CB8AC3E}">
        <p14:creationId xmlns:p14="http://schemas.microsoft.com/office/powerpoint/2010/main" val="134578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Control, compliance and consumerism</a:t>
            </a:r>
          </a:p>
        </p:txBody>
      </p:sp>
    </p:spTree>
    <p:extLst>
      <p:ext uri="{BB962C8B-B14F-4D97-AF65-F5344CB8AC3E}">
        <p14:creationId xmlns:p14="http://schemas.microsoft.com/office/powerpoint/2010/main" val="4049870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and…</a:t>
            </a:r>
          </a:p>
        </p:txBody>
      </p:sp>
    </p:spTree>
    <p:extLst>
      <p:ext uri="{BB962C8B-B14F-4D97-AF65-F5344CB8AC3E}">
        <p14:creationId xmlns:p14="http://schemas.microsoft.com/office/powerpoint/2010/main" val="26788510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Autonomy</a:t>
            </a:r>
          </a:p>
        </p:txBody>
      </p:sp>
    </p:spTree>
    <p:extLst>
      <p:ext uri="{BB962C8B-B14F-4D97-AF65-F5344CB8AC3E}">
        <p14:creationId xmlns:p14="http://schemas.microsoft.com/office/powerpoint/2010/main" val="1423754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536174"/>
            <a:ext cx="10180948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Independence </a:t>
            </a:r>
            <a:b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Divergence</a:t>
            </a:r>
          </a:p>
        </p:txBody>
      </p:sp>
    </p:spTree>
    <p:extLst>
      <p:ext uri="{BB962C8B-B14F-4D97-AF65-F5344CB8AC3E}">
        <p14:creationId xmlns:p14="http://schemas.microsoft.com/office/powerpoint/2010/main" val="23193064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The diagram now inverted so arrows are broadening out">
            <a:extLst>
              <a:ext uri="{FF2B5EF4-FFF2-40B4-BE49-F238E27FC236}">
                <a16:creationId xmlns:a16="http://schemas.microsoft.com/office/drawing/2014/main" id="{627096F4-C523-F327-004C-83C80CF4BB9C}"/>
              </a:ext>
            </a:extLst>
          </p:cNvPr>
          <p:cNvGrpSpPr/>
          <p:nvPr/>
        </p:nvGrpSpPr>
        <p:grpSpPr>
          <a:xfrm>
            <a:off x="3396793" y="1385441"/>
            <a:ext cx="5398415" cy="3440783"/>
            <a:chOff x="3396793" y="1385441"/>
            <a:chExt cx="5398415" cy="3440783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8E55599-EADC-F9E9-D7E5-3213FF7B15C3}"/>
                </a:ext>
              </a:extLst>
            </p:cNvPr>
            <p:cNvCxnSpPr>
              <a:cxnSpLocks/>
            </p:cNvCxnSpPr>
            <p:nvPr/>
          </p:nvCxnSpPr>
          <p:spPr>
            <a:xfrm>
              <a:off x="6542202" y="1385441"/>
              <a:ext cx="2253006" cy="344078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5D76FFE-3B5D-F8EC-8C07-54CC6510BA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6793" y="1385441"/>
              <a:ext cx="2253006" cy="344078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72B939-0A23-3986-7FF7-6825F938BDB2}"/>
              </a:ext>
            </a:extLst>
          </p:cNvPr>
          <p:cNvSpPr txBox="1"/>
          <p:nvPr/>
        </p:nvSpPr>
        <p:spPr>
          <a:xfrm>
            <a:off x="4727542" y="536099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Agency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78F3F-FA6A-F6CD-CB9F-55E50D19E792}"/>
              </a:ext>
            </a:extLst>
          </p:cNvPr>
          <p:cNvSpPr txBox="1"/>
          <p:nvPr/>
        </p:nvSpPr>
        <p:spPr>
          <a:xfrm>
            <a:off x="4727542" y="2644169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Autonomy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AB383E6-27EE-E013-7F2C-D1F392687C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65315" y="2828835"/>
            <a:ext cx="2817829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Privilege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5084E-AEED-3465-1855-B88CEA918683}"/>
              </a:ext>
            </a:extLst>
          </p:cNvPr>
          <p:cNvSpPr txBox="1"/>
          <p:nvPr/>
        </p:nvSpPr>
        <p:spPr>
          <a:xfrm>
            <a:off x="8134546" y="2828835"/>
            <a:ext cx="3347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Standards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1FF5E-9064-761F-2099-76BAE411CA2A}"/>
              </a:ext>
            </a:extLst>
          </p:cNvPr>
          <p:cNvSpPr txBox="1"/>
          <p:nvPr/>
        </p:nvSpPr>
        <p:spPr>
          <a:xfrm>
            <a:off x="4523295" y="3856727"/>
            <a:ext cx="334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34446404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and…</a:t>
            </a:r>
          </a:p>
        </p:txBody>
      </p:sp>
    </p:spTree>
    <p:extLst>
      <p:ext uri="{BB962C8B-B14F-4D97-AF65-F5344CB8AC3E}">
        <p14:creationId xmlns:p14="http://schemas.microsoft.com/office/powerpoint/2010/main" val="2599894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…and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2156262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Losing control</a:t>
            </a:r>
          </a:p>
        </p:txBody>
      </p:sp>
    </p:spTree>
    <p:extLst>
      <p:ext uri="{BB962C8B-B14F-4D97-AF65-F5344CB8AC3E}">
        <p14:creationId xmlns:p14="http://schemas.microsoft.com/office/powerpoint/2010/main" val="809160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Belsay Hall</a:t>
            </a:r>
          </a:p>
        </p:txBody>
      </p:sp>
    </p:spTree>
    <p:extLst>
      <p:ext uri="{BB962C8B-B14F-4D97-AF65-F5344CB8AC3E}">
        <p14:creationId xmlns:p14="http://schemas.microsoft.com/office/powerpoint/2010/main" val="39038606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914240-6E3A-22A7-90AB-BC0DB8B70A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9613" y="-74802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Lego model of Belsay Hall</a:t>
            </a:r>
          </a:p>
        </p:txBody>
      </p:sp>
      <p:pic>
        <p:nvPicPr>
          <p:cNvPr id="6" name="Picture 5" descr="Lego block model of Belsay Hall with interpretation panels">
            <a:extLst>
              <a:ext uri="{FF2B5EF4-FFF2-40B4-BE49-F238E27FC236}">
                <a16:creationId xmlns:a16="http://schemas.microsoft.com/office/drawing/2014/main" id="{2879DDAE-473C-2573-FDEF-82CF68A84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2"/>
          <a:stretch/>
        </p:blipFill>
        <p:spPr>
          <a:xfrm>
            <a:off x="2525316" y="146013"/>
            <a:ext cx="7141368" cy="557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929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of 3 parts - person approaching interpretation panel, encountering panel and dis-engaging from it">
            <a:extLst>
              <a:ext uri="{FF2B5EF4-FFF2-40B4-BE49-F238E27FC236}">
                <a16:creationId xmlns:a16="http://schemas.microsoft.com/office/drawing/2014/main" id="{313A73C5-B3E0-FAF5-5D5D-D48EFE57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r="34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4BD916-5EA9-46A1-4FCE-07DFE37EF5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Approach encounter disengage diagram</a:t>
            </a:r>
          </a:p>
        </p:txBody>
      </p:sp>
    </p:spTree>
    <p:extLst>
      <p:ext uri="{BB962C8B-B14F-4D97-AF65-F5344CB8AC3E}">
        <p14:creationId xmlns:p14="http://schemas.microsoft.com/office/powerpoint/2010/main" val="42570018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C60F53-DA44-C4AE-5549-85252132DE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2679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Highlighted</a:t>
            </a:r>
            <a:r>
              <a:rPr lang="en-GB" baseline="0" dirty="0"/>
              <a:t> diagram</a:t>
            </a:r>
            <a:endParaRPr lang="en-GB" dirty="0"/>
          </a:p>
        </p:txBody>
      </p:sp>
      <p:pic>
        <p:nvPicPr>
          <p:cNvPr id="3" name="Picture 2" descr="Highlighting in that 3 part diagram how the encounter is viewed as key event">
            <a:extLst>
              <a:ext uri="{FF2B5EF4-FFF2-40B4-BE49-F238E27FC236}">
                <a16:creationId xmlns:a16="http://schemas.microsoft.com/office/drawing/2014/main" id="{313A73C5-B3E0-FAF5-5D5D-D48EFE57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r="34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B711D87-BF92-922D-18E1-E9729E49FA62}"/>
              </a:ext>
            </a:extLst>
          </p:cNvPr>
          <p:cNvSpPr/>
          <p:nvPr/>
        </p:nvSpPr>
        <p:spPr>
          <a:xfrm>
            <a:off x="3825498" y="554064"/>
            <a:ext cx="4541004" cy="5749871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789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other version of the three part process but with more people. Now the engagement is post encounter with panel">
            <a:extLst>
              <a:ext uri="{FF2B5EF4-FFF2-40B4-BE49-F238E27FC236}">
                <a16:creationId xmlns:a16="http://schemas.microsoft.com/office/drawing/2014/main" id="{313A73C5-B3E0-FAF5-5D5D-D48EFE57C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B6776-FBA7-D98C-240F-0A897E042C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206" y="-138314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Engagement</a:t>
            </a:r>
            <a:r>
              <a:rPr lang="en-GB" baseline="0" dirty="0"/>
              <a:t> post content 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1819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B7FFDF-177B-1990-190C-9E6398E0E1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44074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Highlighted</a:t>
            </a:r>
            <a:r>
              <a:rPr lang="en-GB" baseline="0" dirty="0"/>
              <a:t> diagram</a:t>
            </a:r>
            <a:endParaRPr lang="en-GB" dirty="0"/>
          </a:p>
        </p:txBody>
      </p:sp>
      <p:grpSp>
        <p:nvGrpSpPr>
          <p:cNvPr id="4" name="Group 3" descr="Highlighting how in this model, it is the conversations after the panel that are meaningful">
            <a:extLst>
              <a:ext uri="{FF2B5EF4-FFF2-40B4-BE49-F238E27FC236}">
                <a16:creationId xmlns:a16="http://schemas.microsoft.com/office/drawing/2014/main" id="{5FAE2F13-7A91-2AD1-3CB0-87A424DA6C71}"/>
              </a:ext>
            </a:extLst>
          </p:cNvPr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A73C5-B3E0-FAF5-5D5D-D48EFE57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" r="617"/>
            <a:stretch/>
          </p:blipFill>
          <p:spPr>
            <a:xfrm>
              <a:off x="20" y="10"/>
              <a:ext cx="12191980" cy="68579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180E37A-A145-E5A5-2473-F023B1610B26}"/>
                </a:ext>
              </a:extLst>
            </p:cNvPr>
            <p:cNvSpPr/>
            <p:nvPr/>
          </p:nvSpPr>
          <p:spPr>
            <a:xfrm>
              <a:off x="6909661" y="554064"/>
              <a:ext cx="4541004" cy="5749871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399854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Leaving the place</a:t>
            </a:r>
          </a:p>
        </p:txBody>
      </p:sp>
    </p:spTree>
    <p:extLst>
      <p:ext uri="{BB962C8B-B14F-4D97-AF65-F5344CB8AC3E}">
        <p14:creationId xmlns:p14="http://schemas.microsoft.com/office/powerpoint/2010/main" val="32095445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Diversity as </a:t>
            </a:r>
            <a:r>
              <a:rPr lang="en-GB" sz="8000" dirty="0">
                <a:latin typeface="+mn-lt"/>
                <a:ea typeface="+mn-ea"/>
                <a:cs typeface="+mn-cs"/>
              </a:rPr>
              <a:t>essential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2727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AltText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bias</a:t>
            </a:r>
          </a:p>
        </p:txBody>
      </p:sp>
    </p:spTree>
    <p:extLst>
      <p:ext uri="{BB962C8B-B14F-4D97-AF65-F5344CB8AC3E}">
        <p14:creationId xmlns:p14="http://schemas.microsoft.com/office/powerpoint/2010/main" val="2059331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afterthought</a:t>
            </a:r>
          </a:p>
        </p:txBody>
      </p:sp>
    </p:spTree>
    <p:extLst>
      <p:ext uri="{BB962C8B-B14F-4D97-AF65-F5344CB8AC3E}">
        <p14:creationId xmlns:p14="http://schemas.microsoft.com/office/powerpoint/2010/main" val="18044342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king of the Bastille painting with both text panel naming painting and alt text describing the figures in the painting and the general setting">
            <a:extLst>
              <a:ext uri="{FF2B5EF4-FFF2-40B4-BE49-F238E27FC236}">
                <a16:creationId xmlns:a16="http://schemas.microsoft.com/office/drawing/2014/main" id="{313A73C5-B3E0-FAF5-5D5D-D48EFE57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0FDE46-1CD9-5C01-E67C-F760EA1443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Fall of Bastille</a:t>
            </a:r>
          </a:p>
        </p:txBody>
      </p:sp>
    </p:spTree>
    <p:extLst>
      <p:ext uri="{BB962C8B-B14F-4D97-AF65-F5344CB8AC3E}">
        <p14:creationId xmlns:p14="http://schemas.microsoft.com/office/powerpoint/2010/main" val="23092076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hoto taken by Julio Cortez of a burning shop and a man walking past with an upside down US flag. Again there is a panel for naming the artwork and an alt text panel describing the scene">
            <a:extLst>
              <a:ext uri="{FF2B5EF4-FFF2-40B4-BE49-F238E27FC236}">
                <a16:creationId xmlns:a16="http://schemas.microsoft.com/office/drawing/2014/main" id="{313A73C5-B3E0-FAF5-5D5D-D48EFE57C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r="18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37B1D-C787-25E1-E9A5-279BF3F8AA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2103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Urban violence</a:t>
            </a:r>
          </a:p>
        </p:txBody>
      </p:sp>
    </p:spTree>
    <p:extLst>
      <p:ext uri="{BB962C8B-B14F-4D97-AF65-F5344CB8AC3E}">
        <p14:creationId xmlns:p14="http://schemas.microsoft.com/office/powerpoint/2010/main" val="33082324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18094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Explicit action and direct support</a:t>
            </a:r>
          </a:p>
        </p:txBody>
      </p:sp>
    </p:spTree>
    <p:extLst>
      <p:ext uri="{BB962C8B-B14F-4D97-AF65-F5344CB8AC3E}">
        <p14:creationId xmlns:p14="http://schemas.microsoft.com/office/powerpoint/2010/main" val="39772322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1136065"/>
            <a:ext cx="10624008" cy="45858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NEO Collections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Nutzerzentriert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(user-centred)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Explorativ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(explorative) Open – Digital museum’s collections in the 21st century</a:t>
            </a:r>
          </a:p>
        </p:txBody>
      </p:sp>
    </p:spTree>
    <p:extLst>
      <p:ext uri="{BB962C8B-B14F-4D97-AF65-F5344CB8AC3E}">
        <p14:creationId xmlns:p14="http://schemas.microsoft.com/office/powerpoint/2010/main" val="26973803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7575315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need our eyes to see us</a:t>
            </a:r>
          </a:p>
        </p:txBody>
      </p:sp>
      <p:grpSp>
        <p:nvGrpSpPr>
          <p:cNvPr id="3" name="Group 2" descr="Ubersee Museum Bremen logo in two squares">
            <a:extLst>
              <a:ext uri="{FF2B5EF4-FFF2-40B4-BE49-F238E27FC236}">
                <a16:creationId xmlns:a16="http://schemas.microsoft.com/office/drawing/2014/main" id="{B6B806A2-E9DC-8822-2DB3-21ACB7E2FBA4}"/>
              </a:ext>
            </a:extLst>
          </p:cNvPr>
          <p:cNvGrpSpPr/>
          <p:nvPr/>
        </p:nvGrpSpPr>
        <p:grpSpPr>
          <a:xfrm>
            <a:off x="8907478" y="656577"/>
            <a:ext cx="2351268" cy="4763903"/>
            <a:chOff x="8907478" y="656577"/>
            <a:chExt cx="2351268" cy="4763903"/>
          </a:xfrm>
        </p:grpSpPr>
        <p:pic>
          <p:nvPicPr>
            <p:cNvPr id="4" name="Picture 3" descr="UM part of Ubersee Mueum logo">
              <a:extLst>
                <a:ext uri="{FF2B5EF4-FFF2-40B4-BE49-F238E27FC236}">
                  <a16:creationId xmlns:a16="http://schemas.microsoft.com/office/drawing/2014/main" id="{7D80F84B-55D6-FE2E-5ABB-47866A63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07478" y="656577"/>
              <a:ext cx="2351268" cy="2351268"/>
            </a:xfrm>
            <a:prstGeom prst="rect">
              <a:avLst/>
            </a:prstGeom>
          </p:spPr>
        </p:pic>
        <p:pic>
          <p:nvPicPr>
            <p:cNvPr id="6" name="Picture 5" descr="Se">
              <a:extLst>
                <a:ext uri="{FF2B5EF4-FFF2-40B4-BE49-F238E27FC236}">
                  <a16:creationId xmlns:a16="http://schemas.microsoft.com/office/drawing/2014/main" id="{7374E02C-9C74-B365-2326-B8D694AB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7478" y="3110222"/>
              <a:ext cx="2337599" cy="2310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6945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and…</a:t>
            </a:r>
          </a:p>
        </p:txBody>
      </p:sp>
    </p:spTree>
    <p:extLst>
      <p:ext uri="{BB962C8B-B14F-4D97-AF65-F5344CB8AC3E}">
        <p14:creationId xmlns:p14="http://schemas.microsoft.com/office/powerpoint/2010/main" val="21796142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Imagination</a:t>
            </a:r>
          </a:p>
        </p:txBody>
      </p:sp>
    </p:spTree>
    <p:extLst>
      <p:ext uri="{BB962C8B-B14F-4D97-AF65-F5344CB8AC3E}">
        <p14:creationId xmlns:p14="http://schemas.microsoft.com/office/powerpoint/2010/main" val="26537040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Broadening out arrow diagram , extended down slightly for imagination">
            <a:extLst>
              <a:ext uri="{FF2B5EF4-FFF2-40B4-BE49-F238E27FC236}">
                <a16:creationId xmlns:a16="http://schemas.microsoft.com/office/drawing/2014/main" id="{1C8622A5-C4C3-0541-4680-85142158E7BD}"/>
              </a:ext>
            </a:extLst>
          </p:cNvPr>
          <p:cNvGrpSpPr/>
          <p:nvPr/>
        </p:nvGrpSpPr>
        <p:grpSpPr>
          <a:xfrm>
            <a:off x="2804867" y="1385441"/>
            <a:ext cx="6569696" cy="4344770"/>
            <a:chOff x="2804867" y="1385441"/>
            <a:chExt cx="6569696" cy="434477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8E55599-EADC-F9E9-D7E5-3213FF7B15C3}"/>
                </a:ext>
              </a:extLst>
            </p:cNvPr>
            <p:cNvCxnSpPr>
              <a:cxnSpLocks/>
            </p:cNvCxnSpPr>
            <p:nvPr/>
          </p:nvCxnSpPr>
          <p:spPr>
            <a:xfrm>
              <a:off x="6542202" y="1385441"/>
              <a:ext cx="2832361" cy="43255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5D76FFE-3B5D-F8EC-8C07-54CC6510BA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4867" y="1385441"/>
              <a:ext cx="2844932" cy="434477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72B939-0A23-3986-7FF7-6825F938BDB2}"/>
              </a:ext>
            </a:extLst>
          </p:cNvPr>
          <p:cNvSpPr txBox="1"/>
          <p:nvPr/>
        </p:nvSpPr>
        <p:spPr>
          <a:xfrm>
            <a:off x="4727542" y="536099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Agency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78F3F-FA6A-F6CD-CB9F-55E50D19E792}"/>
              </a:ext>
            </a:extLst>
          </p:cNvPr>
          <p:cNvSpPr txBox="1"/>
          <p:nvPr/>
        </p:nvSpPr>
        <p:spPr>
          <a:xfrm>
            <a:off x="4727542" y="2644169"/>
            <a:ext cx="272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Autonomy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B20CE-7044-0DB3-C933-7C84EF7C3B0B}"/>
              </a:ext>
            </a:extLst>
          </p:cNvPr>
          <p:cNvSpPr txBox="1"/>
          <p:nvPr/>
        </p:nvSpPr>
        <p:spPr>
          <a:xfrm>
            <a:off x="4523295" y="3856727"/>
            <a:ext cx="334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Independence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AB383E6-27EE-E013-7F2C-D1F392687C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65315" y="2828835"/>
            <a:ext cx="2817829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Privilege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5084E-AEED-3465-1855-B88CEA918683}"/>
              </a:ext>
            </a:extLst>
          </p:cNvPr>
          <p:cNvSpPr txBox="1"/>
          <p:nvPr/>
        </p:nvSpPr>
        <p:spPr>
          <a:xfrm>
            <a:off x="8134546" y="2828835"/>
            <a:ext cx="3347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Standards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5B85D-863C-4263-1E52-C4A0AB43708F}"/>
              </a:ext>
            </a:extLst>
          </p:cNvPr>
          <p:cNvSpPr txBox="1"/>
          <p:nvPr/>
        </p:nvSpPr>
        <p:spPr>
          <a:xfrm>
            <a:off x="4523295" y="5069286"/>
            <a:ext cx="334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Imagination</a:t>
            </a:r>
          </a:p>
        </p:txBody>
      </p:sp>
    </p:spTree>
    <p:extLst>
      <p:ext uri="{BB962C8B-B14F-4D97-AF65-F5344CB8AC3E}">
        <p14:creationId xmlns:p14="http://schemas.microsoft.com/office/powerpoint/2010/main" val="40488020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62400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Crisis</a:t>
            </a:r>
          </a:p>
        </p:txBody>
      </p:sp>
    </p:spTree>
    <p:extLst>
      <p:ext uri="{BB962C8B-B14F-4D97-AF65-F5344CB8AC3E}">
        <p14:creationId xmlns:p14="http://schemas.microsoft.com/office/powerpoint/2010/main" val="19224956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orest map with different elements of systemic design theory">
            <a:extLst>
              <a:ext uri="{FF2B5EF4-FFF2-40B4-BE49-F238E27FC236}">
                <a16:creationId xmlns:a16="http://schemas.microsoft.com/office/drawing/2014/main" id="{8CDE6F91-E734-0F4F-A02F-14988AFD7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6" b="955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3F40C-7CA6-C407-0E77-3C5A46A153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3382" y="-3727835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Map of systemic design theory</a:t>
            </a:r>
          </a:p>
        </p:txBody>
      </p:sp>
    </p:spTree>
    <p:extLst>
      <p:ext uri="{BB962C8B-B14F-4D97-AF65-F5344CB8AC3E}">
        <p14:creationId xmlns:p14="http://schemas.microsoft.com/office/powerpoint/2010/main" val="2034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555A5-EBB8-D418-5E79-976A4387EB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880848" y="115193"/>
            <a:ext cx="1878496" cy="2775640"/>
          </a:xfrm>
          <a:prstGeom prst="rect">
            <a:avLst/>
          </a:prstGeom>
        </p:spPr>
        <p:txBody>
          <a:bodyPr/>
          <a:lstStyle/>
          <a:p>
            <a:r>
              <a:rPr lang="en-GB" b="1" dirty="0"/>
              <a:t>IWM</a:t>
            </a:r>
            <a:r>
              <a:rPr lang="en-GB" b="1" baseline="0" dirty="0"/>
              <a:t> tactile map image</a:t>
            </a:r>
            <a:endParaRPr lang="en-GB" b="1" dirty="0"/>
          </a:p>
        </p:txBody>
      </p:sp>
      <p:pic>
        <p:nvPicPr>
          <p:cNvPr id="3" name="Picture 2" descr="Child touching the metal tactile map installed in Imperial War Museum WW1 gallery. It's c shaped map of the single direction flow thru the exhibition.">
            <a:extLst>
              <a:ext uri="{FF2B5EF4-FFF2-40B4-BE49-F238E27FC236}">
                <a16:creationId xmlns:a16="http://schemas.microsoft.com/office/drawing/2014/main" id="{313A73C5-B3E0-FAF5-5D5D-D48EFE57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3" r="18847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096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151728"/>
            <a:ext cx="10624008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Communal imagination and shared hope</a:t>
            </a:r>
          </a:p>
        </p:txBody>
      </p:sp>
    </p:spTree>
    <p:extLst>
      <p:ext uri="{BB962C8B-B14F-4D97-AF65-F5344CB8AC3E}">
        <p14:creationId xmlns:p14="http://schemas.microsoft.com/office/powerpoint/2010/main" val="375040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and…</a:t>
            </a:r>
          </a:p>
        </p:txBody>
      </p:sp>
    </p:spTree>
    <p:extLst>
      <p:ext uri="{BB962C8B-B14F-4D97-AF65-F5344CB8AC3E}">
        <p14:creationId xmlns:p14="http://schemas.microsoft.com/office/powerpoint/2010/main" val="4544701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62400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…more</a:t>
            </a:r>
          </a:p>
        </p:txBody>
      </p:sp>
    </p:spTree>
    <p:extLst>
      <p:ext uri="{BB962C8B-B14F-4D97-AF65-F5344CB8AC3E}">
        <p14:creationId xmlns:p14="http://schemas.microsoft.com/office/powerpoint/2010/main" val="34786872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3F40C-7CA6-C407-0E77-3C5A46A153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03505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164619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28D-85C4-69EA-8B24-993883FF88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3254" y="276728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To…</a:t>
            </a:r>
          </a:p>
        </p:txBody>
      </p:sp>
    </p:spTree>
    <p:extLst>
      <p:ext uri="{BB962C8B-B14F-4D97-AF65-F5344CB8AC3E}">
        <p14:creationId xmlns:p14="http://schemas.microsoft.com/office/powerpoint/2010/main" val="290978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cuity">
      <a:majorFont>
        <a:latin typeface="Helvetica LT Std"/>
        <a:ea typeface=""/>
        <a:cs typeface=""/>
      </a:majorFont>
      <a:minorFont>
        <a:latin typeface="Helvetica 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370</Words>
  <Application>Microsoft Office PowerPoint</Application>
  <PresentationFormat>Widescreen</PresentationFormat>
  <Paragraphs>111</Paragraphs>
  <Slides>83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Helvetica LT Std</vt:lpstr>
      <vt:lpstr>Office Theme</vt:lpstr>
      <vt:lpstr>Blank</vt:lpstr>
      <vt:lpstr>Accessibility and Autonomy in Cultural Attractions</vt:lpstr>
      <vt:lpstr>Holding a place for imagination and independence</vt:lpstr>
      <vt:lpstr>Lots of maps and diagrams</vt:lpstr>
      <vt:lpstr>Going from…</vt:lpstr>
      <vt:lpstr>…and Accessibility</vt:lpstr>
      <vt:lpstr>The afterthought</vt:lpstr>
      <vt:lpstr>IWM tactile map image</vt:lpstr>
      <vt:lpstr>To…</vt:lpstr>
      <vt:lpstr>Accessibility and…</vt:lpstr>
      <vt:lpstr>Accessibility is the whole design space</vt:lpstr>
      <vt:lpstr>Usability is within Accessibility</vt:lpstr>
      <vt:lpstr>Perception seeks Usability </vt:lpstr>
      <vt:lpstr>Usability seeks Intention </vt:lpstr>
      <vt:lpstr>A model*</vt:lpstr>
      <vt:lpstr>Intention</vt:lpstr>
      <vt:lpstr>The biased assumptions of:  direct intention  frictionless interaction</vt:lpstr>
      <vt:lpstr>There is something hiding behind this</vt:lpstr>
      <vt:lpstr>Let us start</vt:lpstr>
      <vt:lpstr>Information Architecture Service Design Content Design</vt:lpstr>
      <vt:lpstr>Accessibility and…</vt:lpstr>
      <vt:lpstr>Information Architecture</vt:lpstr>
      <vt:lpstr>Wayfinding, maps, symbols, metaphors and so on</vt:lpstr>
      <vt:lpstr>One map, one metaphor is not enough</vt:lpstr>
      <vt:lpstr>The Before  The During</vt:lpstr>
      <vt:lpstr>Movement changes meaning</vt:lpstr>
      <vt:lpstr>AB</vt:lpstr>
      <vt:lpstr>CD</vt:lpstr>
      <vt:lpstr>Misorientation  Disorientation</vt:lpstr>
      <vt:lpstr>Let people stop and go back</vt:lpstr>
      <vt:lpstr>Accessibility and…</vt:lpstr>
      <vt:lpstr>Service Design</vt:lpstr>
      <vt:lpstr>User Journey</vt:lpstr>
      <vt:lpstr>User Journey</vt:lpstr>
      <vt:lpstr>Anxiety about going and coming back</vt:lpstr>
      <vt:lpstr>Clifford’s Tower</vt:lpstr>
      <vt:lpstr>3 parts of York Clifford Tower interpretation pack</vt:lpstr>
      <vt:lpstr>Close up of metal map at Clifford's Tower</vt:lpstr>
      <vt:lpstr>Support swim lanes of perception</vt:lpstr>
      <vt:lpstr>2 pictures on site at Clifford’s Tower</vt:lpstr>
      <vt:lpstr>Accessibility and…</vt:lpstr>
      <vt:lpstr>Content Design</vt:lpstr>
      <vt:lpstr>Chunking</vt:lpstr>
      <vt:lpstr>Chunking Tools</vt:lpstr>
      <vt:lpstr>Housesteads</vt:lpstr>
      <vt:lpstr>Housesteads art installation</vt:lpstr>
      <vt:lpstr>3 parts of Housesteads interpretation</vt:lpstr>
      <vt:lpstr>PowerPoint Presentation</vt:lpstr>
      <vt:lpstr>BUT…</vt:lpstr>
      <vt:lpstr>The Convergence trap</vt:lpstr>
      <vt:lpstr>Intention</vt:lpstr>
      <vt:lpstr>The biased assumptions of:  direct intention  frictionless interaction</vt:lpstr>
      <vt:lpstr>The hidden things</vt:lpstr>
      <vt:lpstr>Control, compliance and consumerism</vt:lpstr>
      <vt:lpstr>Accessibility and…</vt:lpstr>
      <vt:lpstr>Autonomy</vt:lpstr>
      <vt:lpstr>Independence   Divergence</vt:lpstr>
      <vt:lpstr>Privilege</vt:lpstr>
      <vt:lpstr>Accessibility and…</vt:lpstr>
      <vt:lpstr>Losing control</vt:lpstr>
      <vt:lpstr>Belsay Hall</vt:lpstr>
      <vt:lpstr>Lego model of Belsay Hall</vt:lpstr>
      <vt:lpstr>Approach encounter disengage diagram</vt:lpstr>
      <vt:lpstr>Highlighted diagram</vt:lpstr>
      <vt:lpstr>Engagement post content diagram</vt:lpstr>
      <vt:lpstr>Highlighted diagram</vt:lpstr>
      <vt:lpstr>Leaving the place</vt:lpstr>
      <vt:lpstr>Diversity as essential</vt:lpstr>
      <vt:lpstr>AltText and bias</vt:lpstr>
      <vt:lpstr>Fall of Bastille</vt:lpstr>
      <vt:lpstr>Urban violence</vt:lpstr>
      <vt:lpstr>Explicit action and direct support</vt:lpstr>
      <vt:lpstr>The NEO Collections project Nutzerzentriert (user-centred) Explorativ (explorative) Open – Digital museum’s collections in the 21st century</vt:lpstr>
      <vt:lpstr>You need our eyes to see us</vt:lpstr>
      <vt:lpstr>Accessibility and…</vt:lpstr>
      <vt:lpstr>Imagination</vt:lpstr>
      <vt:lpstr>Privilege</vt:lpstr>
      <vt:lpstr>Climate Crisis</vt:lpstr>
      <vt:lpstr>Map of systemic design theory</vt:lpstr>
      <vt:lpstr>Communal imagination and shared hope</vt:lpstr>
      <vt:lpstr>Accessibility and…</vt:lpstr>
      <vt:lpstr>…more</vt:lpstr>
      <vt:lpstr>Blank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Alastair Somerville</dc:creator>
  <cp:lastModifiedBy>Alastair Somerville</cp:lastModifiedBy>
  <cp:revision>43</cp:revision>
  <dcterms:created xsi:type="dcterms:W3CDTF">2023-09-06T09:30:17Z</dcterms:created>
  <dcterms:modified xsi:type="dcterms:W3CDTF">2023-09-06T19:53:11Z</dcterms:modified>
</cp:coreProperties>
</file>